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71" r:id="rId9"/>
    <p:sldId id="272" r:id="rId10"/>
    <p:sldId id="265" r:id="rId11"/>
    <p:sldId id="266" r:id="rId12"/>
    <p:sldId id="267" r:id="rId13"/>
    <p:sldId id="268" r:id="rId14"/>
    <p:sldId id="269" r:id="rId15"/>
    <p:sldId id="270" r:id="rId16"/>
  </p:sldIdLst>
  <p:sldSz cx="9144000" cy="5143500" type="screen16x9"/>
  <p:notesSz cx="6858000" cy="9144000"/>
  <p:embeddedFontLst>
    <p:embeddedFont>
      <p:font typeface="Do Hyeon" panose="020B0600000101010101" charset="-127"/>
      <p:regular r:id="rId18"/>
    </p:embeddedFont>
    <p:embeddedFont>
      <p:font typeface="Microsoft Yahei" panose="020B0503020204020204" pitchFamily="34" charset="-122"/>
      <p:regular r:id="rId19"/>
      <p:bold r:id="rId20"/>
    </p:embeddedFont>
    <p:embeddedFont>
      <p:font typeface="Malgun Gothic" panose="020B0503020000020004" pitchFamily="50" charset="-127"/>
      <p:regular r:id="rId21"/>
      <p:bold r:id="rId22"/>
    </p:embeddedFont>
    <p:embeddedFont>
      <p:font typeface="Open Sans" panose="020B0606030504020204" pitchFamily="34" charset="0"/>
      <p:regular r:id="rId23"/>
      <p:bold r:id="rId24"/>
      <p:italic r:id="rId25"/>
      <p:boldItalic r:id="rId26"/>
    </p:embeddedFont>
    <p:embeddedFont>
      <p:font typeface="PT Sans Narrow" panose="020B0506020203020204" pitchFamily="3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270" autoAdjust="0"/>
  </p:normalViewPr>
  <p:slideViewPr>
    <p:cSldViewPr snapToGrid="0">
      <p:cViewPr varScale="1">
        <p:scale>
          <a:sx n="131" d="100"/>
          <a:sy n="131" d="100"/>
        </p:scale>
        <p:origin x="966"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e35d24b2dd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e35d24b2dd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1e35d24b2dd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35d24b2dd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1e35d24b2dd_17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e35d24b2dd_1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1e35d24b2dd_17_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e35d24b2dd_17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1e35d24b2dd_17_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e35d24b2dd_1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1e35d24b2dd_17_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e35d24b2dd_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g1e35d24b2dd_7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1e35d24b2dd_7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35d24b2dd_7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g1e35d24b2dd_7_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
              <a:t>We added additional text box so that child's favorite snack can be entered in the settings. </a:t>
            </a:r>
            <a:endParaRPr/>
          </a:p>
          <a:p>
            <a:pPr marL="0" lvl="0" indent="0" algn="l" rtl="0">
              <a:spcBef>
                <a:spcPts val="0"/>
              </a:spcBef>
              <a:spcAft>
                <a:spcPts val="0"/>
              </a:spcAft>
              <a:buClr>
                <a:schemeClr val="dk1"/>
              </a:buClr>
              <a:buSzPts val="1100"/>
              <a:buFont typeface="Arial"/>
              <a:buNone/>
            </a:pPr>
            <a:r>
              <a:rPr lang="ko"/>
              <a:t>The value will be assigned to ‘favsnack’ in the users table in DB and used for customizing the ‘snack reward box’ of 칭찬나무.</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설정 화면에서 아이가 가장 좋아하는 간식을 입력할 수 있도록 했습니다</a:t>
            </a:r>
            <a:endParaRPr/>
          </a:p>
          <a:p>
            <a:pPr marL="0" lvl="0" indent="0" algn="l" rtl="0">
              <a:spcBef>
                <a:spcPts val="0"/>
              </a:spcBef>
              <a:spcAft>
                <a:spcPts val="0"/>
              </a:spcAft>
              <a:buNone/>
            </a:pPr>
            <a:r>
              <a:rPr lang="ko"/>
              <a:t>이를 users 테이블의 favsnack에 할당하고 뒤에서 칭찬나무의 간식 보상상자의 customizing에 사용할 것입니다</a:t>
            </a:r>
            <a:endParaRPr/>
          </a:p>
        </p:txBody>
      </p:sp>
      <p:sp>
        <p:nvSpPr>
          <p:cNvPr id="83" name="Google Shape;83;g1e35d24b2dd_7_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e35d24b2dd_7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g1e35d24b2dd_7_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
              <a:t>The child can check the number of apple stickers that have been collected by him in ‘칭찬나무방’.</a:t>
            </a:r>
            <a:endParaRPr/>
          </a:p>
          <a:p>
            <a:pPr marL="0" lvl="0" indent="0" algn="l" rtl="0">
              <a:spcBef>
                <a:spcPts val="0"/>
              </a:spcBef>
              <a:spcAft>
                <a:spcPts val="0"/>
              </a:spcAft>
              <a:buClr>
                <a:schemeClr val="dk1"/>
              </a:buClr>
              <a:buSzPts val="1100"/>
              <a:buFont typeface="Arial"/>
              <a:buNone/>
            </a:pPr>
            <a:r>
              <a:rPr lang="ko"/>
              <a:t>And the child can use the apple stickers he has collected and get rewarded either in the ‘song reward box’ or the ‘snack reward box’ which are below the tree image.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칭찬나무방에서는 우선 아이가 모은 사과 스티커의 개수를 확인할 수 있습니다</a:t>
            </a:r>
            <a:endParaRPr/>
          </a:p>
          <a:p>
            <a:pPr marL="0" lvl="0" indent="0" algn="l" rtl="0">
              <a:spcBef>
                <a:spcPts val="0"/>
              </a:spcBef>
              <a:spcAft>
                <a:spcPts val="0"/>
              </a:spcAft>
              <a:buNone/>
            </a:pPr>
            <a:r>
              <a:rPr lang="ko"/>
              <a:t>그리고 아이는 자신이 모은 스티커를 노래보상 상자와 간식 보상 상자 중 원하는 상자를 선택하여 사용할 수 있습니다</a:t>
            </a:r>
            <a:endParaRPr/>
          </a:p>
          <a:p>
            <a:pPr marL="0" lvl="0" indent="0" algn="l" rtl="0">
              <a:spcBef>
                <a:spcPts val="0"/>
              </a:spcBef>
              <a:spcAft>
                <a:spcPts val="0"/>
              </a:spcAft>
              <a:buNone/>
            </a:pPr>
            <a:endParaRPr/>
          </a:p>
        </p:txBody>
      </p:sp>
      <p:sp>
        <p:nvSpPr>
          <p:cNvPr id="92" name="Google Shape;92;g1e35d24b2dd_7_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e35d24b2dd_7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1e35d24b2dd_7_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
              <a:t>When clicking on the ‘song reward box’ in ‘칭찬나무방’, you can see the following screen.</a:t>
            </a:r>
            <a:endParaRPr/>
          </a:p>
          <a:p>
            <a:pPr marL="0" lvl="0" indent="0" algn="l" rtl="0">
              <a:spcBef>
                <a:spcPts val="0"/>
              </a:spcBef>
              <a:spcAft>
                <a:spcPts val="0"/>
              </a:spcAft>
              <a:buClr>
                <a:schemeClr val="dk1"/>
              </a:buClr>
              <a:buSzPts val="1100"/>
              <a:buFont typeface="Arial"/>
              <a:buNone/>
            </a:pPr>
            <a:r>
              <a:rPr lang="ko"/>
              <a:t>The buttons on the left column are displaying opening song videos of the characters which last for 1 or 2 minutes, relatively short, and can be checked with 5 stickers paid.</a:t>
            </a:r>
            <a:endParaRPr/>
          </a:p>
          <a:p>
            <a:pPr marL="0" lvl="0" indent="0" algn="l" rtl="0">
              <a:spcBef>
                <a:spcPts val="0"/>
              </a:spcBef>
              <a:spcAft>
                <a:spcPts val="0"/>
              </a:spcAft>
              <a:buClr>
                <a:schemeClr val="dk1"/>
              </a:buClr>
              <a:buSzPts val="1100"/>
              <a:buFont typeface="Arial"/>
              <a:buNone/>
            </a:pPr>
            <a:r>
              <a:rPr lang="ko"/>
              <a:t>The buttons on the right column are displaying episode videos which are relatively long (20분) and can be checked with 8 stickers paid.</a:t>
            </a:r>
            <a:endParaRPr/>
          </a:p>
          <a:p>
            <a:pPr marL="0" lvl="0" indent="0" algn="l" rtl="0">
              <a:spcBef>
                <a:spcPts val="0"/>
              </a:spcBef>
              <a:spcAft>
                <a:spcPts val="0"/>
              </a:spcAft>
              <a:buClr>
                <a:schemeClr val="dk1"/>
              </a:buClr>
              <a:buSzPts val="1100"/>
              <a:buFont typeface="Arial"/>
              <a:buNone/>
            </a:pPr>
            <a:r>
              <a:rPr lang="ko"/>
              <a:t>If the child has enough stickers for videos, the YouTube video will be displayed below the buttons when the button is clicked.</a:t>
            </a:r>
            <a:endParaRPr/>
          </a:p>
          <a:p>
            <a:pPr marL="0" lvl="0" indent="0" algn="l" rtl="0">
              <a:spcBef>
                <a:spcPts val="0"/>
              </a:spcBef>
              <a:spcAft>
                <a:spcPts val="0"/>
              </a:spcAft>
              <a:buClr>
                <a:schemeClr val="dk1"/>
              </a:buClr>
              <a:buSzPts val="1100"/>
              <a:buFont typeface="Arial"/>
              <a:buNone/>
            </a:pPr>
            <a:r>
              <a:rPr lang="ko"/>
              <a:t>We implemented this by using youtube iframe package.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칭찬나무방의 노래 보상 방을 클릭하면 해당 화면을 볼 수 있습니다</a:t>
            </a:r>
            <a:endParaRPr/>
          </a:p>
          <a:p>
            <a:pPr marL="0" lvl="0" indent="0" algn="l" rtl="0">
              <a:spcBef>
                <a:spcPts val="0"/>
              </a:spcBef>
              <a:spcAft>
                <a:spcPts val="0"/>
              </a:spcAft>
              <a:buNone/>
            </a:pPr>
            <a:r>
              <a:rPr lang="ko"/>
              <a:t>왼쪽 column의 버튼들은 캐릭터들의 오프닝송 영상으로 스티커 5개를 사용하고 확인할 수 있습니다</a:t>
            </a:r>
            <a:endParaRPr/>
          </a:p>
          <a:p>
            <a:pPr marL="0" lvl="0" indent="0" algn="l" rtl="0">
              <a:spcBef>
                <a:spcPts val="0"/>
              </a:spcBef>
              <a:spcAft>
                <a:spcPts val="0"/>
              </a:spcAft>
              <a:buNone/>
            </a:pPr>
            <a:r>
              <a:rPr lang="ko"/>
              <a:t>오른쪽 column의 버튼들은 캐릭터들의 episode 영상으로 스티커 8개르 사용하여 확인할 수 있습니다</a:t>
            </a:r>
            <a:endParaRPr/>
          </a:p>
          <a:p>
            <a:pPr marL="0" lvl="0" indent="0" algn="l" rtl="0">
              <a:spcBef>
                <a:spcPts val="0"/>
              </a:spcBef>
              <a:spcAft>
                <a:spcPts val="0"/>
              </a:spcAft>
              <a:buNone/>
            </a:pPr>
            <a:r>
              <a:rPr lang="ko"/>
              <a:t>스티커를 사용하여 영상을 재생할 수 있게 되면 화면에 youtube 영상이 재생되게 됩니다</a:t>
            </a:r>
            <a:endParaRPr/>
          </a:p>
          <a:p>
            <a:pPr marL="0" lvl="0" indent="0" algn="l" rtl="0">
              <a:spcBef>
                <a:spcPts val="0"/>
              </a:spcBef>
              <a:spcAft>
                <a:spcPts val="0"/>
              </a:spcAft>
              <a:buNone/>
            </a:pPr>
            <a:r>
              <a:rPr lang="ko"/>
              <a:t>이것을 youtube.iframe을 이용하여 구현할 수 있었습니다</a:t>
            </a:r>
            <a:endParaRPr/>
          </a:p>
        </p:txBody>
      </p:sp>
      <p:sp>
        <p:nvSpPr>
          <p:cNvPr id="100" name="Google Shape;100;g1e35d24b2dd_7_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e35d24b2dd_7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g1e35d24b2dd_7_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
              <a:t>When clicking on the ‘snack reward box’ in ‘칭찬나무방’, you can see the following screen.</a:t>
            </a:r>
            <a:endParaRPr/>
          </a:p>
          <a:p>
            <a:pPr marL="0" lvl="0" indent="0" algn="l" rtl="0">
              <a:spcBef>
                <a:spcPts val="0"/>
              </a:spcBef>
              <a:spcAft>
                <a:spcPts val="0"/>
              </a:spcAft>
              <a:buClr>
                <a:schemeClr val="dk1"/>
              </a:buClr>
              <a:buSzPts val="1100"/>
              <a:buFont typeface="Arial"/>
              <a:buNone/>
            </a:pPr>
            <a:r>
              <a:rPr lang="ko"/>
              <a:t>There are ice cream, candy, jelly, chocolate, and lastly ‘my favorite snack button’.</a:t>
            </a:r>
            <a:endParaRPr/>
          </a:p>
          <a:p>
            <a:pPr marL="0" lvl="0" indent="0" algn="l" rtl="0">
              <a:spcBef>
                <a:spcPts val="0"/>
              </a:spcBef>
              <a:spcAft>
                <a:spcPts val="0"/>
              </a:spcAft>
              <a:buClr>
                <a:schemeClr val="dk1"/>
              </a:buClr>
              <a:buSzPts val="1100"/>
              <a:buFont typeface="Arial"/>
              <a:buNone/>
            </a:pPr>
            <a:r>
              <a:rPr lang="ko"/>
              <a:t>All snacks can be obtained using 5 stickers. </a:t>
            </a:r>
            <a:endParaRPr/>
          </a:p>
          <a:p>
            <a:pPr marL="0" lvl="0" indent="0" algn="l" rtl="0">
              <a:spcBef>
                <a:spcPts val="0"/>
              </a:spcBef>
              <a:spcAft>
                <a:spcPts val="0"/>
              </a:spcAft>
              <a:buClr>
                <a:schemeClr val="dk1"/>
              </a:buClr>
              <a:buSzPts val="1100"/>
              <a:buFont typeface="Arial"/>
              <a:buNone/>
            </a:pPr>
            <a:r>
              <a:rPr lang="ko"/>
              <a:t>If the child has enough stickers, he can get snacks from his parents.</a:t>
            </a:r>
            <a:endParaRPr/>
          </a:p>
          <a:p>
            <a:pPr marL="0" lvl="0" indent="0" algn="l" rtl="0">
              <a:spcBef>
                <a:spcPts val="0"/>
              </a:spcBef>
              <a:spcAft>
                <a:spcPts val="0"/>
              </a:spcAft>
              <a:buClr>
                <a:schemeClr val="dk1"/>
              </a:buClr>
              <a:buSzPts val="1100"/>
              <a:buFont typeface="Arial"/>
              <a:buNone/>
            </a:pPr>
            <a:r>
              <a:rPr lang="ko"/>
              <a:t>If the child doesn’t enough stickers, he'll be notified to collect more stickers with detailed number of stickers needed.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칭찬나무방의 간식 보상 방을 클릭하면 해당 화면을 볼 수 있습니다</a:t>
            </a:r>
            <a:endParaRPr/>
          </a:p>
          <a:p>
            <a:pPr marL="0" lvl="0" indent="0" algn="l" rtl="0">
              <a:spcBef>
                <a:spcPts val="0"/>
              </a:spcBef>
              <a:spcAft>
                <a:spcPts val="0"/>
              </a:spcAft>
              <a:buNone/>
            </a:pPr>
            <a:r>
              <a:rPr lang="ko"/>
              <a:t>간식의 종류는 아이스크림 사탕 젤리 초코렛 그리고 마지막으로 나의 최애 간식 버튼이 있습니다</a:t>
            </a:r>
            <a:endParaRPr/>
          </a:p>
          <a:p>
            <a:pPr marL="0" lvl="0" indent="0" algn="l" rtl="0">
              <a:spcBef>
                <a:spcPts val="0"/>
              </a:spcBef>
              <a:spcAft>
                <a:spcPts val="0"/>
              </a:spcAft>
              <a:buNone/>
            </a:pPr>
            <a:r>
              <a:rPr lang="ko"/>
              <a:t>모든 간식은 스티커 5개를 사용하여 획득할 수 있고 현재 충분한 스티커가 있으면 간식을 획득 할 수 있고</a:t>
            </a:r>
            <a:endParaRPr/>
          </a:p>
          <a:p>
            <a:pPr marL="0" lvl="0" indent="0" algn="l" rtl="0">
              <a:spcBef>
                <a:spcPts val="0"/>
              </a:spcBef>
              <a:spcAft>
                <a:spcPts val="0"/>
              </a:spcAft>
              <a:buNone/>
            </a:pPr>
            <a:r>
              <a:rPr lang="ko"/>
              <a:t>스티커가 부족하면 스티커를 더 모으라는 알림을 뛰웁니다</a:t>
            </a:r>
            <a:endParaRPr/>
          </a:p>
        </p:txBody>
      </p:sp>
      <p:sp>
        <p:nvSpPr>
          <p:cNvPr id="118" name="Google Shape;118;g1e35d24b2dd_7_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e35d24b2dd_7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1e35d24b2dd_7_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
              <a:t>The last button of ‘snack reward box’, my favorite snack button, provides customizing with the child's favorite snack which has set in the settings we mentioned previously.</a:t>
            </a:r>
            <a:endParaRPr/>
          </a:p>
          <a:p>
            <a:pPr marL="0" lvl="0" indent="0" algn="l" rtl="0">
              <a:spcBef>
                <a:spcPts val="0"/>
              </a:spcBef>
              <a:spcAft>
                <a:spcPts val="0"/>
              </a:spcAft>
              <a:buClr>
                <a:schemeClr val="dk1"/>
              </a:buClr>
              <a:buSzPts val="1100"/>
              <a:buFont typeface="Arial"/>
              <a:buNone/>
            </a:pPr>
            <a:r>
              <a:rPr lang="ko"/>
              <a:t>We fetched the information of the child’s favorite snack from DB and displayed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마지막 버튼인 나의 최애 간식 버튼은 앞서 설정 화면에서 설정한 아이가 가장 좋아하는 간식을 제공하는 customizing을 제공합니다</a:t>
            </a:r>
            <a:endParaRPr/>
          </a:p>
        </p:txBody>
      </p:sp>
      <p:sp>
        <p:nvSpPr>
          <p:cNvPr id="132" name="Google Shape;132;g1e35d24b2dd_7_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lvl="0" indent="0" algn="l" rtl="0">
              <a:spcBef>
                <a:spcPts val="0"/>
              </a:spcBef>
              <a:spcAft>
                <a:spcPts val="0"/>
              </a:spcAft>
              <a:buNone/>
            </a:pPr>
            <a:endParaRPr lang="ko-KR" altLang="en-US" dirty="0"/>
          </a:p>
          <a:p>
            <a:pPr marL="0" lvl="0" indent="0" algn="l" rtl="0">
              <a:spcBef>
                <a:spcPts val="0"/>
              </a:spcBef>
              <a:spcAft>
                <a:spcPts val="0"/>
              </a:spcAft>
              <a:buNone/>
            </a:pPr>
            <a:endParaRPr lang="ko-KR" altLang="en-US" dirty="0"/>
          </a:p>
          <a:p>
            <a:pPr marL="0" lvl="0" indent="0" algn="l" rtl="0">
              <a:spcBef>
                <a:spcPts val="0"/>
              </a:spcBef>
              <a:spcAft>
                <a:spcPts val="0"/>
              </a:spcAft>
              <a:buNone/>
            </a:pPr>
            <a:r>
              <a:rPr lang="en-US" altLang="ko-KR" dirty="0"/>
              <a:t>(</a:t>
            </a:r>
            <a:r>
              <a:rPr lang="ko-KR" altLang="en-US" dirty="0"/>
              <a:t>추가</a:t>
            </a:r>
            <a:r>
              <a:rPr lang="en-US" altLang="ko-KR" dirty="0"/>
              <a:t>)</a:t>
            </a:r>
            <a:endParaRPr lang="ko-KR" altLang="en-US" dirty="0"/>
          </a:p>
          <a:p>
            <a:pPr marL="0" lvl="0" indent="0" algn="l" rtl="0">
              <a:spcBef>
                <a:spcPts val="0"/>
              </a:spcBef>
              <a:spcAft>
                <a:spcPts val="0"/>
              </a:spcAft>
              <a:buNone/>
            </a:pPr>
            <a:r>
              <a:rPr lang="en-US" altLang="ko" sz="1100" dirty="0">
                <a:solidFill>
                  <a:schemeClr val="dk1"/>
                </a:solidFill>
                <a:highlight>
                  <a:srgbClr val="FDFDFD"/>
                </a:highlight>
                <a:latin typeface="Microsoft Yahei"/>
                <a:ea typeface="Microsoft Yahei"/>
                <a:cs typeface="Microsoft Yahei"/>
                <a:sym typeface="Microsoft Yahei"/>
              </a:rPr>
              <a:t>And the audio file consists of five emotions, seven people, and three situations, and a total of 105 files are played randomly</a:t>
            </a:r>
            <a:endParaRPr lang="en-US" altLang="ko-KR" dirty="0"/>
          </a:p>
          <a:p>
            <a:endParaRPr lang="ko-KR" altLang="en-US" dirty="0"/>
          </a:p>
        </p:txBody>
      </p:sp>
    </p:spTree>
    <p:extLst>
      <p:ext uri="{BB962C8B-B14F-4D97-AF65-F5344CB8AC3E}">
        <p14:creationId xmlns:p14="http://schemas.microsoft.com/office/powerpoint/2010/main" val="2448084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35d24b2dd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e35d24b2dd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 dirty="0"/>
              <a:t>In this week, we trained our 행동 놀이방 Dataset as a YOLO Model. </a:t>
            </a:r>
            <a:endParaRPr dirty="0"/>
          </a:p>
          <a:p>
            <a:pPr marL="0" lvl="0" indent="0" algn="l" rtl="0">
              <a:spcBef>
                <a:spcPts val="0"/>
              </a:spcBef>
              <a:spcAft>
                <a:spcPts val="0"/>
              </a:spcAft>
              <a:buNone/>
            </a:pPr>
            <a:r>
              <a:rPr lang="ko" dirty="0"/>
              <a:t>We increased dataset to 20 classes because we can convert any data in web to coco type as we said before.</a:t>
            </a:r>
            <a:endParaRPr dirty="0"/>
          </a:p>
          <a:p>
            <a:pPr marL="0" lvl="0" indent="0" algn="l" rtl="0">
              <a:spcBef>
                <a:spcPts val="0"/>
              </a:spcBef>
              <a:spcAft>
                <a:spcPts val="0"/>
              </a:spcAft>
              <a:buNone/>
            </a:pPr>
            <a:r>
              <a:rPr lang="ko" dirty="0"/>
              <a:t>We trained this dataset as YOLO Model over 20 epoch in this week so that we can connect it with backend server on following week.</a:t>
            </a:r>
            <a:endParaRPr dirty="0"/>
          </a:p>
        </p:txBody>
      </p:sp>
      <p:sp>
        <p:nvSpPr>
          <p:cNvPr id="170" name="Google Shape;170;g1e35d24b2dd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4" name="Google Shape;64;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5" name="Google Shape;65;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drive.google.com/file/d/1ai9CfDXsUo1FBa5EtQ-lOgvfPBIf5g5u/view" TargetMode="External"/><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311708" y="7338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ko" sz="3600">
                <a:latin typeface="Do Hyeon"/>
                <a:ea typeface="Do Hyeon"/>
                <a:cs typeface="Do Hyeon"/>
                <a:sym typeface="Do Hyeon"/>
              </a:rPr>
              <a:t>자폐아동의 사회성발달 학습을 위한</a:t>
            </a:r>
            <a:endParaRPr sz="3600">
              <a:latin typeface="Do Hyeon"/>
              <a:ea typeface="Do Hyeon"/>
              <a:cs typeface="Do Hyeon"/>
              <a:sym typeface="Do Hyeon"/>
            </a:endParaRPr>
          </a:p>
          <a:p>
            <a:pPr marL="0" lvl="0" indent="0" algn="ctr" rtl="0">
              <a:spcBef>
                <a:spcPts val="0"/>
              </a:spcBef>
              <a:spcAft>
                <a:spcPts val="0"/>
              </a:spcAft>
              <a:buNone/>
            </a:pPr>
            <a:r>
              <a:rPr lang="ko" sz="3600">
                <a:latin typeface="Do Hyeon"/>
                <a:ea typeface="Do Hyeon"/>
                <a:cs typeface="Do Hyeon"/>
                <a:sym typeface="Do Hyeon"/>
              </a:rPr>
              <a:t> 프로그램 개발</a:t>
            </a:r>
            <a:endParaRPr sz="3600">
              <a:latin typeface="Do Hyeon"/>
              <a:ea typeface="Do Hyeon"/>
              <a:cs typeface="Do Hyeon"/>
              <a:sym typeface="Do Hyeon"/>
            </a:endParaRPr>
          </a:p>
        </p:txBody>
      </p:sp>
      <p:sp>
        <p:nvSpPr>
          <p:cNvPr id="73" name="Google Shape;73;p14"/>
          <p:cNvSpPr txBox="1">
            <a:spLocks noGrp="1"/>
          </p:cNvSpPr>
          <p:nvPr>
            <p:ph type="subTitle" idx="1"/>
          </p:nvPr>
        </p:nvSpPr>
        <p:spPr>
          <a:xfrm>
            <a:off x="311700" y="35412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ko">
                <a:latin typeface="Do Hyeon"/>
                <a:ea typeface="Do Hyeon"/>
                <a:cs typeface="Do Hyeon"/>
                <a:sym typeface="Do Hyeon"/>
              </a:rPr>
              <a:t>D조 삼김이최고</a:t>
            </a:r>
            <a:endParaRPr>
              <a:latin typeface="Do Hyeon"/>
              <a:ea typeface="Do Hyeon"/>
              <a:cs typeface="Do Hyeon"/>
              <a:sym typeface="Do Hyeo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Malgun Gothic"/>
              <a:buNone/>
            </a:pPr>
            <a:r>
              <a:rPr lang="ko" b="1">
                <a:latin typeface="Do Hyeon"/>
                <a:ea typeface="Do Hyeon"/>
                <a:cs typeface="Do Hyeon"/>
                <a:sym typeface="Do Hyeon"/>
              </a:rPr>
              <a:t>행동 놀이방 DataSet</a:t>
            </a:r>
            <a:endParaRPr b="1">
              <a:latin typeface="Do Hyeon"/>
              <a:ea typeface="Do Hyeon"/>
              <a:cs typeface="Do Hyeon"/>
              <a:sym typeface="Do Hyeon"/>
            </a:endParaRPr>
          </a:p>
        </p:txBody>
      </p:sp>
      <p:sp>
        <p:nvSpPr>
          <p:cNvPr id="173" name="Google Shape;173;p23"/>
          <p:cNvSpPr txBox="1">
            <a:spLocks noGrp="1"/>
          </p:cNvSpPr>
          <p:nvPr>
            <p:ph type="body" idx="1"/>
          </p:nvPr>
        </p:nvSpPr>
        <p:spPr>
          <a:xfrm>
            <a:off x="628650" y="1167433"/>
            <a:ext cx="7886700" cy="3789578"/>
          </a:xfrm>
          <a:prstGeom prst="rect">
            <a:avLst/>
          </a:prstGeom>
          <a:noFill/>
          <a:ln>
            <a:noFill/>
          </a:ln>
        </p:spPr>
        <p:txBody>
          <a:bodyPr spcFirstLastPara="1" wrap="square" lIns="68575" tIns="34275" rIns="68575" bIns="34275" anchor="t" anchorCtr="0">
            <a:normAutofit/>
          </a:bodyPr>
          <a:lstStyle/>
          <a:p>
            <a:pPr marL="381000" lvl="0" indent="-374650" algn="l" rtl="0">
              <a:lnSpc>
                <a:spcPct val="150000"/>
              </a:lnSpc>
              <a:spcBef>
                <a:spcPts val="0"/>
              </a:spcBef>
              <a:spcAft>
                <a:spcPts val="0"/>
              </a:spcAft>
              <a:buClr>
                <a:schemeClr val="dk1"/>
              </a:buClr>
              <a:buSzPts val="2100"/>
              <a:buFont typeface="Malgun Gothic"/>
              <a:buAutoNum type="arabicPeriod"/>
            </a:pPr>
            <a:r>
              <a:rPr lang="ko"/>
              <a:t>Coco Data Set</a:t>
            </a:r>
            <a:endParaRPr/>
          </a:p>
          <a:p>
            <a:pPr marL="381000" lvl="0" indent="-374650" algn="l" rtl="0">
              <a:lnSpc>
                <a:spcPct val="150000"/>
              </a:lnSpc>
              <a:spcBef>
                <a:spcPts val="800"/>
              </a:spcBef>
              <a:spcAft>
                <a:spcPts val="0"/>
              </a:spcAft>
              <a:buClr>
                <a:schemeClr val="dk1"/>
              </a:buClr>
              <a:buSzPts val="2100"/>
              <a:buFont typeface="Malgun Gothic"/>
              <a:buAutoNum type="arabicPeriod"/>
            </a:pPr>
            <a:r>
              <a:rPr lang="ko"/>
              <a:t>Our Own Data Set Made By LabelImg</a:t>
            </a:r>
            <a:endParaRPr/>
          </a:p>
          <a:p>
            <a:pPr marL="381000" lvl="0" indent="-374650" algn="l" rtl="0">
              <a:lnSpc>
                <a:spcPct val="150000"/>
              </a:lnSpc>
              <a:spcBef>
                <a:spcPts val="800"/>
              </a:spcBef>
              <a:spcAft>
                <a:spcPts val="0"/>
              </a:spcAft>
              <a:buClr>
                <a:schemeClr val="dk1"/>
              </a:buClr>
              <a:buSzPts val="2100"/>
              <a:buFont typeface="Malgun Gothic"/>
              <a:buAutoNum type="arabicPeriod"/>
            </a:pPr>
            <a:r>
              <a:rPr lang="ko"/>
              <a:t>Convert Data In Web To Coco Type</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600"/>
              <a:buNone/>
            </a:pPr>
            <a:r>
              <a:rPr lang="ko" sz="2600" b="1"/>
              <a:t>→ 1+2+3 DataSet Will be Used In 행동 놀이방</a:t>
            </a:r>
            <a:endParaRPr sz="2600" b="1"/>
          </a:p>
          <a:p>
            <a:pPr marL="0" lvl="0" indent="0" algn="l" rtl="0">
              <a:lnSpc>
                <a:spcPct val="90000"/>
              </a:lnSpc>
              <a:spcBef>
                <a:spcPts val="800"/>
              </a:spcBef>
              <a:spcAft>
                <a:spcPts val="0"/>
              </a:spcAft>
              <a:buClr>
                <a:schemeClr val="dk1"/>
              </a:buClr>
              <a:buSzPts val="2600"/>
              <a:buNone/>
            </a:pPr>
            <a:r>
              <a:rPr lang="ko" sz="2600" b="1"/>
              <a:t>	</a:t>
            </a:r>
            <a:r>
              <a:rPr lang="ko" sz="2000"/>
              <a:t>▷About 40,000↑ Images of 20 Class (Fruites and Supplies)</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1200"/>
              </a:spcAft>
              <a:buClr>
                <a:srgbClr val="000000"/>
              </a:buClr>
              <a:buSzPts val="2600"/>
              <a:buNone/>
            </a:pPr>
            <a:r>
              <a:rPr lang="ko" sz="2600" b="1" i="0" u="none" strike="noStrike" cap="none">
                <a:solidFill>
                  <a:srgbClr val="000000"/>
                </a:solidFill>
                <a:latin typeface="Malgun Gothic"/>
                <a:ea typeface="Malgun Gothic"/>
                <a:cs typeface="Malgun Gothic"/>
                <a:sym typeface="Malgun Gothic"/>
              </a:rPr>
              <a:t>→ </a:t>
            </a:r>
            <a:r>
              <a:rPr lang="ko" sz="2600" b="1">
                <a:solidFill>
                  <a:srgbClr val="000000"/>
                </a:solidFill>
                <a:latin typeface="Malgun Gothic"/>
                <a:ea typeface="Malgun Gothic"/>
                <a:cs typeface="Malgun Gothic"/>
                <a:sym typeface="Malgun Gothic"/>
              </a:rPr>
              <a:t>Trained as a YOLOv8 Model Over 20 epoch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ctrTitle"/>
          </p:nvPr>
        </p:nvSpPr>
        <p:spPr>
          <a:xfrm>
            <a:off x="1143000" y="1345172"/>
            <a:ext cx="6858000"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Malgun Gothic"/>
              <a:buNone/>
            </a:pPr>
            <a:r>
              <a:rPr lang="ko">
                <a:latin typeface="Do Hyeon"/>
                <a:ea typeface="Do Hyeon"/>
                <a:cs typeface="Do Hyeon"/>
                <a:sym typeface="Do Hyeon"/>
              </a:rPr>
              <a:t>Server</a:t>
            </a:r>
            <a:endParaRPr>
              <a:latin typeface="Do Hyeon"/>
              <a:ea typeface="Do Hyeon"/>
              <a:cs typeface="Do Hyeon"/>
              <a:sym typeface="Do Hyeo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5"/>
          <p:cNvPicPr preferRelativeResize="0"/>
          <p:nvPr/>
        </p:nvPicPr>
        <p:blipFill rotWithShape="1">
          <a:blip r:embed="rId3">
            <a:alphaModFix/>
          </a:blip>
          <a:srcRect/>
          <a:stretch/>
        </p:blipFill>
        <p:spPr>
          <a:xfrm>
            <a:off x="2660353" y="2483831"/>
            <a:ext cx="997247" cy="1082190"/>
          </a:xfrm>
          <a:prstGeom prst="rect">
            <a:avLst/>
          </a:prstGeom>
          <a:noFill/>
          <a:ln>
            <a:noFill/>
          </a:ln>
        </p:spPr>
      </p:pic>
      <p:sp>
        <p:nvSpPr>
          <p:cNvPr id="185" name="Google Shape;185;p25"/>
          <p:cNvSpPr txBox="1">
            <a:spLocks noGrp="1"/>
          </p:cNvSpPr>
          <p:nvPr>
            <p:ph type="title"/>
          </p:nvPr>
        </p:nvSpPr>
        <p:spPr>
          <a:xfrm>
            <a:off x="628650" y="251969"/>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Malgun Gothic"/>
              <a:buNone/>
            </a:pPr>
            <a:r>
              <a:rPr lang="ko" sz="3700" b="1">
                <a:latin typeface="Do Hyeon"/>
                <a:ea typeface="Do Hyeon"/>
                <a:cs typeface="Do Hyeon"/>
                <a:sym typeface="Do Hyeon"/>
              </a:rPr>
              <a:t>Overview</a:t>
            </a:r>
            <a:endParaRPr sz="3700" b="1">
              <a:latin typeface="Do Hyeon"/>
              <a:ea typeface="Do Hyeon"/>
              <a:cs typeface="Do Hyeon"/>
              <a:sym typeface="Do Hyeon"/>
            </a:endParaRPr>
          </a:p>
        </p:txBody>
      </p:sp>
      <p:pic>
        <p:nvPicPr>
          <p:cNvPr id="186" name="Google Shape;186;p25"/>
          <p:cNvPicPr preferRelativeResize="0"/>
          <p:nvPr/>
        </p:nvPicPr>
        <p:blipFill rotWithShape="1">
          <a:blip r:embed="rId4">
            <a:alphaModFix/>
          </a:blip>
          <a:srcRect/>
          <a:stretch/>
        </p:blipFill>
        <p:spPr>
          <a:xfrm rot="127073">
            <a:off x="784064" y="1929097"/>
            <a:ext cx="1687407" cy="1687407"/>
          </a:xfrm>
          <a:prstGeom prst="rect">
            <a:avLst/>
          </a:prstGeom>
          <a:noFill/>
          <a:ln>
            <a:noFill/>
          </a:ln>
        </p:spPr>
      </p:pic>
      <p:pic>
        <p:nvPicPr>
          <p:cNvPr id="187" name="Google Shape;187;p25" descr="React (software) - Wikipedia"/>
          <p:cNvPicPr preferRelativeResize="0"/>
          <p:nvPr/>
        </p:nvPicPr>
        <p:blipFill rotWithShape="1">
          <a:blip r:embed="rId5">
            <a:alphaModFix/>
          </a:blip>
          <a:srcRect/>
          <a:stretch/>
        </p:blipFill>
        <p:spPr>
          <a:xfrm>
            <a:off x="898352" y="1136753"/>
            <a:ext cx="1458807" cy="1268017"/>
          </a:xfrm>
          <a:prstGeom prst="rect">
            <a:avLst/>
          </a:prstGeom>
          <a:noFill/>
          <a:ln>
            <a:noFill/>
          </a:ln>
        </p:spPr>
      </p:pic>
      <p:pic>
        <p:nvPicPr>
          <p:cNvPr id="188" name="Google Shape;188;p25" descr="post-thumbnail"/>
          <p:cNvPicPr preferRelativeResize="0"/>
          <p:nvPr/>
        </p:nvPicPr>
        <p:blipFill rotWithShape="1">
          <a:blip r:embed="rId6">
            <a:alphaModFix/>
          </a:blip>
          <a:srcRect/>
          <a:stretch/>
        </p:blipFill>
        <p:spPr>
          <a:xfrm>
            <a:off x="628638" y="3482952"/>
            <a:ext cx="1998232" cy="994173"/>
          </a:xfrm>
          <a:prstGeom prst="rect">
            <a:avLst/>
          </a:prstGeom>
          <a:noFill/>
          <a:ln>
            <a:noFill/>
          </a:ln>
        </p:spPr>
      </p:pic>
      <p:pic>
        <p:nvPicPr>
          <p:cNvPr id="189" name="Google Shape;189;p25" descr="구글 Colaboratory 사용법 - HiSEON"/>
          <p:cNvPicPr preferRelativeResize="0"/>
          <p:nvPr/>
        </p:nvPicPr>
        <p:blipFill rotWithShape="1">
          <a:blip r:embed="rId7">
            <a:alphaModFix/>
          </a:blip>
          <a:srcRect/>
          <a:stretch/>
        </p:blipFill>
        <p:spPr>
          <a:xfrm>
            <a:off x="3864763" y="2984403"/>
            <a:ext cx="1828800" cy="1828800"/>
          </a:xfrm>
          <a:prstGeom prst="rect">
            <a:avLst/>
          </a:prstGeom>
          <a:noFill/>
          <a:ln>
            <a:noFill/>
          </a:ln>
        </p:spPr>
      </p:pic>
      <p:pic>
        <p:nvPicPr>
          <p:cNvPr id="190" name="Google Shape;190;p25" descr="Python］ C Library 이용해서 성능 높이기(Ctypes, 1편)"/>
          <p:cNvPicPr preferRelativeResize="0"/>
          <p:nvPr/>
        </p:nvPicPr>
        <p:blipFill rotWithShape="1">
          <a:blip r:embed="rId8">
            <a:alphaModFix/>
          </a:blip>
          <a:srcRect/>
          <a:stretch/>
        </p:blipFill>
        <p:spPr>
          <a:xfrm>
            <a:off x="3298138" y="2139848"/>
            <a:ext cx="2832273" cy="1770171"/>
          </a:xfrm>
          <a:prstGeom prst="rect">
            <a:avLst/>
          </a:prstGeom>
          <a:noFill/>
          <a:ln>
            <a:noFill/>
          </a:ln>
        </p:spPr>
      </p:pic>
      <p:pic>
        <p:nvPicPr>
          <p:cNvPr id="191" name="Google Shape;191;p25" descr="Learn Flask Tutorial - Google Play 앱"/>
          <p:cNvPicPr preferRelativeResize="0"/>
          <p:nvPr/>
        </p:nvPicPr>
        <p:blipFill rotWithShape="1">
          <a:blip r:embed="rId9">
            <a:alphaModFix/>
          </a:blip>
          <a:srcRect/>
          <a:stretch/>
        </p:blipFill>
        <p:spPr>
          <a:xfrm>
            <a:off x="3920225" y="881310"/>
            <a:ext cx="1828800" cy="1542794"/>
          </a:xfrm>
          <a:prstGeom prst="rect">
            <a:avLst/>
          </a:prstGeom>
          <a:noFill/>
          <a:ln>
            <a:noFill/>
          </a:ln>
        </p:spPr>
      </p:pic>
      <p:pic>
        <p:nvPicPr>
          <p:cNvPr id="192" name="Google Shape;192;p25" descr="Ngrok"/>
          <p:cNvPicPr preferRelativeResize="0"/>
          <p:nvPr/>
        </p:nvPicPr>
        <p:blipFill rotWithShape="1">
          <a:blip r:embed="rId10">
            <a:alphaModFix/>
          </a:blip>
          <a:srcRect/>
          <a:stretch/>
        </p:blipFill>
        <p:spPr>
          <a:xfrm>
            <a:off x="1684042" y="881297"/>
            <a:ext cx="3332491" cy="2335556"/>
          </a:xfrm>
          <a:prstGeom prst="rect">
            <a:avLst/>
          </a:prstGeom>
          <a:noFill/>
          <a:ln>
            <a:noFill/>
          </a:ln>
        </p:spPr>
      </p:pic>
      <p:grpSp>
        <p:nvGrpSpPr>
          <p:cNvPr id="193" name="Google Shape;193;p25"/>
          <p:cNvGrpSpPr/>
          <p:nvPr/>
        </p:nvGrpSpPr>
        <p:grpSpPr>
          <a:xfrm>
            <a:off x="6368138" y="1558968"/>
            <a:ext cx="2614613" cy="2549041"/>
            <a:chOff x="7867650" y="2150541"/>
            <a:chExt cx="3486150" cy="3398721"/>
          </a:xfrm>
        </p:grpSpPr>
        <p:pic>
          <p:nvPicPr>
            <p:cNvPr id="194" name="Google Shape;194;p25"/>
            <p:cNvPicPr preferRelativeResize="0"/>
            <p:nvPr/>
          </p:nvPicPr>
          <p:blipFill rotWithShape="1">
            <a:blip r:embed="rId11">
              <a:alphaModFix/>
            </a:blip>
            <a:srcRect/>
            <a:stretch/>
          </p:blipFill>
          <p:spPr>
            <a:xfrm>
              <a:off x="8127903" y="2150541"/>
              <a:ext cx="3082175" cy="1468280"/>
            </a:xfrm>
            <a:prstGeom prst="rect">
              <a:avLst/>
            </a:prstGeom>
            <a:noFill/>
            <a:ln>
              <a:noFill/>
            </a:ln>
          </p:spPr>
        </p:pic>
        <p:pic>
          <p:nvPicPr>
            <p:cNvPr id="195" name="Google Shape;195;p25"/>
            <p:cNvPicPr preferRelativeResize="0"/>
            <p:nvPr/>
          </p:nvPicPr>
          <p:blipFill rotWithShape="1">
            <a:blip r:embed="rId12">
              <a:alphaModFix/>
            </a:blip>
            <a:srcRect/>
            <a:stretch/>
          </p:blipFill>
          <p:spPr>
            <a:xfrm>
              <a:off x="7867650" y="3618821"/>
              <a:ext cx="3486150" cy="1930441"/>
            </a:xfrm>
            <a:prstGeom prst="rect">
              <a:avLst/>
            </a:prstGeom>
            <a:noFill/>
            <a:ln>
              <a:noFill/>
            </a:ln>
          </p:spPr>
        </p:pic>
      </p:grpSp>
      <p:sp>
        <p:nvSpPr>
          <p:cNvPr id="196" name="Google Shape;196;p25"/>
          <p:cNvSpPr txBox="1"/>
          <p:nvPr/>
        </p:nvSpPr>
        <p:spPr>
          <a:xfrm>
            <a:off x="975736" y="4420794"/>
            <a:ext cx="1304059" cy="392415"/>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100" b="1" i="0" u="none" strike="noStrike" cap="none">
                <a:latin typeface="Malgun Gothic"/>
                <a:ea typeface="Malgun Gothic"/>
                <a:cs typeface="Malgun Gothic"/>
                <a:sym typeface="Malgun Gothic"/>
              </a:rPr>
              <a:t>Front</a:t>
            </a:r>
            <a:endParaRPr sz="2100" b="1" i="0" u="none" strike="noStrike" cap="none">
              <a:latin typeface="Malgun Gothic"/>
              <a:ea typeface="Malgun Gothic"/>
              <a:cs typeface="Malgun Gothic"/>
              <a:sym typeface="Malgun Gothic"/>
            </a:endParaRPr>
          </a:p>
        </p:txBody>
      </p:sp>
      <p:sp>
        <p:nvSpPr>
          <p:cNvPr id="197" name="Google Shape;197;p25"/>
          <p:cNvSpPr txBox="1"/>
          <p:nvPr/>
        </p:nvSpPr>
        <p:spPr>
          <a:xfrm>
            <a:off x="5372405" y="4420794"/>
            <a:ext cx="11490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100" b="1" i="0" u="none" strike="noStrike" cap="none">
                <a:latin typeface="Malgun Gothic"/>
                <a:ea typeface="Malgun Gothic"/>
                <a:cs typeface="Malgun Gothic"/>
                <a:sym typeface="Malgun Gothic"/>
              </a:rPr>
              <a:t>Back</a:t>
            </a:r>
            <a:endParaRPr sz="2100" b="1" i="0" u="none" strike="noStrike" cap="none">
              <a:latin typeface="Malgun Gothic"/>
              <a:ea typeface="Malgun Gothic"/>
              <a:cs typeface="Malgun Gothic"/>
              <a:sym typeface="Malgun Gothic"/>
            </a:endParaRPr>
          </a:p>
        </p:txBody>
      </p:sp>
      <p:sp>
        <p:nvSpPr>
          <p:cNvPr id="198" name="Google Shape;198;p25"/>
          <p:cNvSpPr txBox="1"/>
          <p:nvPr/>
        </p:nvSpPr>
        <p:spPr>
          <a:xfrm>
            <a:off x="4215036" y="4074545"/>
            <a:ext cx="713926" cy="34624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i="0" u="none" strike="noStrike" cap="none">
                <a:latin typeface="Malgun Gothic"/>
                <a:ea typeface="Malgun Gothic"/>
                <a:cs typeface="Malgun Gothic"/>
                <a:sym typeface="Malgun Gothic"/>
              </a:rPr>
              <a:t>APP</a:t>
            </a:r>
            <a:endParaRPr sz="1800" b="1" i="0" u="none" strike="noStrike" cap="none">
              <a:latin typeface="Malgun Gothic"/>
              <a:ea typeface="Malgun Gothic"/>
              <a:cs typeface="Malgun Gothic"/>
              <a:sym typeface="Malgun Gothic"/>
            </a:endParaRPr>
          </a:p>
        </p:txBody>
      </p:sp>
      <p:sp>
        <p:nvSpPr>
          <p:cNvPr id="199" name="Google Shape;199;p25"/>
          <p:cNvSpPr txBox="1"/>
          <p:nvPr/>
        </p:nvSpPr>
        <p:spPr>
          <a:xfrm>
            <a:off x="7318493" y="4074545"/>
            <a:ext cx="7140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i="0" u="none" strike="noStrike" cap="none">
                <a:latin typeface="Malgun Gothic"/>
                <a:ea typeface="Malgun Gothic"/>
                <a:cs typeface="Malgun Gothic"/>
                <a:sym typeface="Malgun Gothic"/>
              </a:rPr>
              <a:t>DB</a:t>
            </a:r>
            <a:endParaRPr sz="1800" b="1" i="0" u="none" strike="noStrike" cap="none">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6"/>
          <p:cNvPicPr preferRelativeResize="0">
            <a:picLocks noGrp="1"/>
          </p:cNvPicPr>
          <p:nvPr>
            <p:ph type="body" idx="1"/>
          </p:nvPr>
        </p:nvPicPr>
        <p:blipFill rotWithShape="1">
          <a:blip r:embed="rId3">
            <a:alphaModFix/>
          </a:blip>
          <a:srcRect/>
          <a:stretch/>
        </p:blipFill>
        <p:spPr>
          <a:xfrm>
            <a:off x="628650" y="3721328"/>
            <a:ext cx="7886700" cy="674370"/>
          </a:xfrm>
          <a:prstGeom prst="rect">
            <a:avLst/>
          </a:prstGeom>
          <a:noFill/>
          <a:ln>
            <a:noFill/>
          </a:ln>
        </p:spPr>
      </p:pic>
      <p:pic>
        <p:nvPicPr>
          <p:cNvPr id="205" name="Google Shape;205;p26"/>
          <p:cNvPicPr preferRelativeResize="0"/>
          <p:nvPr/>
        </p:nvPicPr>
        <p:blipFill rotWithShape="1">
          <a:blip r:embed="rId4">
            <a:alphaModFix/>
          </a:blip>
          <a:srcRect/>
          <a:stretch/>
        </p:blipFill>
        <p:spPr>
          <a:xfrm>
            <a:off x="628650" y="1422172"/>
            <a:ext cx="7866367" cy="807356"/>
          </a:xfrm>
          <a:prstGeom prst="rect">
            <a:avLst/>
          </a:prstGeom>
          <a:noFill/>
          <a:ln>
            <a:noFill/>
          </a:ln>
        </p:spPr>
      </p:pic>
      <p:sp>
        <p:nvSpPr>
          <p:cNvPr id="206" name="Google Shape;206;p26"/>
          <p:cNvSpPr txBox="1"/>
          <p:nvPr/>
        </p:nvSpPr>
        <p:spPr>
          <a:xfrm>
            <a:off x="2587754" y="685801"/>
            <a:ext cx="3948157" cy="43858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400" i="0" u="none" strike="noStrike" cap="none">
                <a:latin typeface="Do Hyeon"/>
                <a:ea typeface="Do Hyeon"/>
                <a:cs typeface="Do Hyeon"/>
                <a:sym typeface="Do Hyeon"/>
              </a:rPr>
              <a:t>Run Detection on Local</a:t>
            </a:r>
            <a:endParaRPr sz="2400" i="0" u="none" strike="noStrike" cap="none">
              <a:latin typeface="Do Hyeon"/>
              <a:ea typeface="Do Hyeon"/>
              <a:cs typeface="Do Hyeon"/>
              <a:sym typeface="Do Hyeon"/>
            </a:endParaRPr>
          </a:p>
        </p:txBody>
      </p:sp>
      <p:sp>
        <p:nvSpPr>
          <p:cNvPr id="207" name="Google Shape;207;p26"/>
          <p:cNvSpPr txBox="1"/>
          <p:nvPr/>
        </p:nvSpPr>
        <p:spPr>
          <a:xfrm>
            <a:off x="2597921" y="2913973"/>
            <a:ext cx="3948157" cy="43858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400" i="0" u="none" strike="noStrike" cap="none">
                <a:solidFill>
                  <a:schemeClr val="dk1"/>
                </a:solidFill>
                <a:latin typeface="Do Hyeon"/>
                <a:ea typeface="Do Hyeon"/>
                <a:cs typeface="Do Hyeon"/>
                <a:sym typeface="Do Hyeon"/>
              </a:rPr>
              <a:t>Run Detection on Colab</a:t>
            </a:r>
            <a:endParaRPr sz="2400" i="0" u="none" strike="noStrike" cap="none">
              <a:solidFill>
                <a:schemeClr val="dk1"/>
              </a:solidFill>
              <a:latin typeface="Do Hyeon"/>
              <a:ea typeface="Do Hyeon"/>
              <a:cs typeface="Do Hyeon"/>
              <a:sym typeface="Do Hyeon"/>
            </a:endParaRPr>
          </a:p>
        </p:txBody>
      </p:sp>
      <p:sp>
        <p:nvSpPr>
          <p:cNvPr id="208" name="Google Shape;208;p26"/>
          <p:cNvSpPr/>
          <p:nvPr/>
        </p:nvSpPr>
        <p:spPr>
          <a:xfrm>
            <a:off x="4020242" y="2450924"/>
            <a:ext cx="1083179" cy="438581"/>
          </a:xfrm>
          <a:prstGeom prst="down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Malgun Gothic"/>
              <a:buNone/>
            </a:pPr>
            <a:r>
              <a:rPr lang="ko" sz="2600" b="1">
                <a:latin typeface="Do Hyeon"/>
                <a:ea typeface="Do Hyeon"/>
                <a:cs typeface="Do Hyeon"/>
                <a:sym typeface="Do Hyeon"/>
              </a:rPr>
              <a:t>New Problems</a:t>
            </a:r>
            <a:endParaRPr sz="2600" b="1"/>
          </a:p>
        </p:txBody>
      </p:sp>
      <p:sp>
        <p:nvSpPr>
          <p:cNvPr id="214" name="Google Shape;214;p2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209550" algn="l" rtl="0">
              <a:lnSpc>
                <a:spcPct val="90000"/>
              </a:lnSpc>
              <a:spcBef>
                <a:spcPts val="0"/>
              </a:spcBef>
              <a:spcAft>
                <a:spcPts val="0"/>
              </a:spcAft>
              <a:buClr>
                <a:schemeClr val="dk1"/>
              </a:buClr>
              <a:buSzPts val="2700"/>
              <a:buFont typeface="Do Hyeon"/>
              <a:buChar char="●"/>
            </a:pPr>
            <a:r>
              <a:rPr lang="ko" sz="1700">
                <a:latin typeface="Do Hyeon"/>
                <a:ea typeface="Do Hyeon"/>
                <a:cs typeface="Do Hyeon"/>
                <a:sym typeface="Do Hyeon"/>
              </a:rPr>
              <a:t>Ngrok Speed</a:t>
            </a:r>
            <a:endParaRPr sz="1700">
              <a:latin typeface="Do Hyeon"/>
              <a:ea typeface="Do Hyeon"/>
              <a:cs typeface="Do Hyeon"/>
              <a:sym typeface="Do Hyeon"/>
            </a:endParaRPr>
          </a:p>
          <a:p>
            <a:pPr marL="177800" lvl="0" indent="-38100" algn="l" rtl="0">
              <a:lnSpc>
                <a:spcPct val="90000"/>
              </a:lnSpc>
              <a:spcBef>
                <a:spcPts val="800"/>
              </a:spcBef>
              <a:spcAft>
                <a:spcPts val="0"/>
              </a:spcAft>
              <a:buClr>
                <a:schemeClr val="dk1"/>
              </a:buClr>
              <a:buSzPts val="2100"/>
              <a:buNone/>
            </a:pPr>
            <a:endParaRPr sz="1700">
              <a:latin typeface="Do Hyeon"/>
              <a:ea typeface="Do Hyeon"/>
              <a:cs typeface="Do Hyeon"/>
              <a:sym typeface="Do Hyeon"/>
            </a:endParaRPr>
          </a:p>
          <a:p>
            <a:pPr marL="177800" lvl="0" indent="-209550" algn="l" rtl="0">
              <a:lnSpc>
                <a:spcPct val="90000"/>
              </a:lnSpc>
              <a:spcBef>
                <a:spcPts val="800"/>
              </a:spcBef>
              <a:spcAft>
                <a:spcPts val="0"/>
              </a:spcAft>
              <a:buClr>
                <a:schemeClr val="dk1"/>
              </a:buClr>
              <a:buSzPts val="2700"/>
              <a:buFont typeface="Do Hyeon"/>
              <a:buChar char="●"/>
            </a:pPr>
            <a:r>
              <a:rPr lang="ko" sz="1700">
                <a:latin typeface="Do Hyeon"/>
                <a:ea typeface="Do Hyeon"/>
                <a:cs typeface="Do Hyeon"/>
                <a:sym typeface="Do Hyeon"/>
              </a:rPr>
              <a:t>Webcam can not break End-point</a:t>
            </a:r>
            <a:endParaRPr sz="1700">
              <a:latin typeface="Do Hyeon"/>
              <a:ea typeface="Do Hyeon"/>
              <a:cs typeface="Do Hyeon"/>
              <a:sym typeface="Do Hyeon"/>
            </a:endParaRPr>
          </a:p>
          <a:p>
            <a:pPr marL="177800" lvl="0" indent="-38100" algn="l" rtl="0">
              <a:lnSpc>
                <a:spcPct val="90000"/>
              </a:lnSpc>
              <a:spcBef>
                <a:spcPts val="800"/>
              </a:spcBef>
              <a:spcAft>
                <a:spcPts val="0"/>
              </a:spcAft>
              <a:buClr>
                <a:schemeClr val="dk1"/>
              </a:buClr>
              <a:buSzPts val="2100"/>
              <a:buNone/>
            </a:pPr>
            <a:endParaRPr sz="1700">
              <a:latin typeface="Do Hyeon"/>
              <a:ea typeface="Do Hyeon"/>
              <a:cs typeface="Do Hyeon"/>
              <a:sym typeface="Do Hyeon"/>
            </a:endParaRPr>
          </a:p>
          <a:p>
            <a:pPr marL="177800" lvl="0" indent="-209550" algn="l" rtl="0">
              <a:lnSpc>
                <a:spcPct val="90000"/>
              </a:lnSpc>
              <a:spcBef>
                <a:spcPts val="800"/>
              </a:spcBef>
              <a:spcAft>
                <a:spcPts val="0"/>
              </a:spcAft>
              <a:buClr>
                <a:schemeClr val="dk1"/>
              </a:buClr>
              <a:buSzPts val="2700"/>
              <a:buFont typeface="Do Hyeon"/>
              <a:buChar char="●"/>
            </a:pPr>
            <a:r>
              <a:rPr lang="ko" sz="1700">
                <a:latin typeface="Do Hyeon"/>
                <a:ea typeface="Do Hyeon"/>
                <a:cs typeface="Do Hyeon"/>
                <a:sym typeface="Do Hyeon"/>
              </a:rPr>
              <a:t>CORS(Cross-Origin Resource Sharing)</a:t>
            </a:r>
            <a:endParaRPr sz="1700">
              <a:latin typeface="Do Hyeon"/>
              <a:ea typeface="Do Hyeon"/>
              <a:cs typeface="Do Hyeon"/>
              <a:sym typeface="Do Hyeon"/>
            </a:endParaRPr>
          </a:p>
          <a:p>
            <a:pPr marL="177800" lvl="0" indent="-38100" algn="l" rtl="0">
              <a:lnSpc>
                <a:spcPct val="90000"/>
              </a:lnSpc>
              <a:spcBef>
                <a:spcPts val="800"/>
              </a:spcBef>
              <a:spcAft>
                <a:spcPts val="0"/>
              </a:spcAft>
              <a:buClr>
                <a:schemeClr val="dk1"/>
              </a:buClr>
              <a:buSzPts val="2100"/>
              <a:buNone/>
            </a:pPr>
            <a:endParaRPr sz="1700">
              <a:latin typeface="Do Hyeon"/>
              <a:ea typeface="Do Hyeon"/>
              <a:cs typeface="Do Hyeon"/>
              <a:sym typeface="Do Hyeon"/>
            </a:endParaRPr>
          </a:p>
          <a:p>
            <a:pPr marL="177800" lvl="0" indent="-209550" algn="l" rtl="0">
              <a:lnSpc>
                <a:spcPct val="90000"/>
              </a:lnSpc>
              <a:spcBef>
                <a:spcPts val="800"/>
              </a:spcBef>
              <a:spcAft>
                <a:spcPts val="1200"/>
              </a:spcAft>
              <a:buClr>
                <a:schemeClr val="dk1"/>
              </a:buClr>
              <a:buSzPts val="2700"/>
              <a:buFont typeface="Do Hyeon"/>
              <a:buChar char="●"/>
            </a:pPr>
            <a:r>
              <a:rPr lang="ko" sz="1700">
                <a:latin typeface="Do Hyeon"/>
                <a:ea typeface="Do Hyeon"/>
                <a:cs typeface="Do Hyeon"/>
                <a:sym typeface="Do Hyeon"/>
              </a:rPr>
              <a:t>Etc…</a:t>
            </a:r>
            <a:endParaRPr sz="1700">
              <a:latin typeface="Do Hyeon"/>
              <a:ea typeface="Do Hyeon"/>
              <a:cs typeface="Do Hyeon"/>
              <a:sym typeface="Do Hyeo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Malgun Gothic"/>
              <a:buNone/>
            </a:pPr>
            <a:r>
              <a:rPr lang="ko" sz="2600" b="1">
                <a:latin typeface="Do Hyeon"/>
                <a:ea typeface="Do Hyeon"/>
                <a:cs typeface="Do Hyeon"/>
                <a:sym typeface="Do Hyeon"/>
              </a:rPr>
              <a:t>Make Server on AWS</a:t>
            </a:r>
            <a:endParaRPr sz="2600" b="1">
              <a:latin typeface="Do Hyeon"/>
              <a:ea typeface="Do Hyeon"/>
              <a:cs typeface="Do Hyeon"/>
              <a:sym typeface="Do Hyeon"/>
            </a:endParaRPr>
          </a:p>
        </p:txBody>
      </p:sp>
      <p:pic>
        <p:nvPicPr>
          <p:cNvPr id="220" name="Google Shape;220;p28"/>
          <p:cNvPicPr preferRelativeResize="0">
            <a:picLocks noGrp="1"/>
          </p:cNvPicPr>
          <p:nvPr>
            <p:ph type="body" idx="1"/>
          </p:nvPr>
        </p:nvPicPr>
        <p:blipFill rotWithShape="1">
          <a:blip r:embed="rId3">
            <a:alphaModFix/>
          </a:blip>
          <a:srcRect/>
          <a:stretch/>
        </p:blipFill>
        <p:spPr>
          <a:xfrm>
            <a:off x="2321717" y="1623423"/>
            <a:ext cx="4500563" cy="2250281"/>
          </a:xfrm>
          <a:prstGeom prst="rect">
            <a:avLst/>
          </a:prstGeom>
          <a:noFill/>
          <a:ln>
            <a:noFill/>
          </a:ln>
        </p:spPr>
      </p:pic>
      <p:sp>
        <p:nvSpPr>
          <p:cNvPr id="221" name="Google Shape;221;p28"/>
          <p:cNvSpPr txBox="1"/>
          <p:nvPr/>
        </p:nvSpPr>
        <p:spPr>
          <a:xfrm>
            <a:off x="1409253" y="1094891"/>
            <a:ext cx="6325490" cy="34624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0" i="0" u="none" strike="noStrike" cap="none">
                <a:latin typeface="Malgun Gothic"/>
                <a:ea typeface="Malgun Gothic"/>
                <a:cs typeface="Malgun Gothic"/>
                <a:sym typeface="Malgun Gothic"/>
              </a:rPr>
              <a:t>EC2, Lambda</a:t>
            </a:r>
            <a:endParaRPr sz="1800" b="0" i="0" u="none" strike="noStrike" cap="none">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1143000" y="1345172"/>
            <a:ext cx="6858000"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Malgun Gothic"/>
              <a:buNone/>
            </a:pPr>
            <a:r>
              <a:rPr lang="ko">
                <a:latin typeface="Do Hyeon"/>
                <a:ea typeface="Do Hyeon"/>
                <a:cs typeface="Do Hyeon"/>
                <a:sym typeface="Do Hyeon"/>
              </a:rPr>
              <a:t>Front-end </a:t>
            </a:r>
            <a:endParaRPr>
              <a:latin typeface="Do Hyeon"/>
              <a:ea typeface="Do Hyeon"/>
              <a:cs typeface="Do Hyeon"/>
              <a:sym typeface="Do Hyeon"/>
            </a:endParaRPr>
          </a:p>
          <a:p>
            <a:pPr marL="0" lvl="0" indent="0" algn="ctr" rtl="0">
              <a:lnSpc>
                <a:spcPct val="90000"/>
              </a:lnSpc>
              <a:spcBef>
                <a:spcPts val="0"/>
              </a:spcBef>
              <a:spcAft>
                <a:spcPts val="0"/>
              </a:spcAft>
              <a:buClr>
                <a:schemeClr val="dk1"/>
              </a:buClr>
              <a:buSzPts val="4500"/>
              <a:buFont typeface="Malgun Gothic"/>
              <a:buNone/>
            </a:pPr>
            <a:r>
              <a:rPr lang="ko">
                <a:latin typeface="Do Hyeon"/>
                <a:ea typeface="Do Hyeon"/>
                <a:cs typeface="Do Hyeon"/>
                <a:sym typeface="Do Hyeon"/>
              </a:rPr>
              <a:t>/ DB</a:t>
            </a:r>
            <a:endParaRPr>
              <a:latin typeface="Do Hyeon"/>
              <a:ea typeface="Do Hyeon"/>
              <a:cs typeface="Do Hyeon"/>
              <a:sym typeface="Do Hyeo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707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Malgun Gothic"/>
              <a:buNone/>
            </a:pPr>
            <a:r>
              <a:rPr lang="ko">
                <a:latin typeface="Do Hyeon"/>
                <a:ea typeface="Do Hyeon"/>
                <a:cs typeface="Do Hyeon"/>
                <a:sym typeface="Do Hyeon"/>
              </a:rPr>
              <a:t>Setting(설정)</a:t>
            </a:r>
            <a:endParaRPr>
              <a:latin typeface="Do Hyeon"/>
              <a:ea typeface="Do Hyeon"/>
              <a:cs typeface="Do Hyeon"/>
              <a:sym typeface="Do Hyeon"/>
            </a:endParaRPr>
          </a:p>
        </p:txBody>
      </p:sp>
      <p:pic>
        <p:nvPicPr>
          <p:cNvPr id="86" name="Google Shape;86;p16"/>
          <p:cNvPicPr preferRelativeResize="0"/>
          <p:nvPr/>
        </p:nvPicPr>
        <p:blipFill rotWithShape="1">
          <a:blip r:embed="rId3">
            <a:alphaModFix/>
          </a:blip>
          <a:srcRect/>
          <a:stretch/>
        </p:blipFill>
        <p:spPr>
          <a:xfrm>
            <a:off x="477915" y="1211139"/>
            <a:ext cx="4153114" cy="3391074"/>
          </a:xfrm>
          <a:prstGeom prst="rect">
            <a:avLst/>
          </a:prstGeom>
          <a:noFill/>
          <a:ln>
            <a:noFill/>
          </a:ln>
        </p:spPr>
      </p:pic>
      <p:sp>
        <p:nvSpPr>
          <p:cNvPr id="87" name="Google Shape;87;p16"/>
          <p:cNvSpPr txBox="1"/>
          <p:nvPr/>
        </p:nvSpPr>
        <p:spPr>
          <a:xfrm>
            <a:off x="4631035" y="1268028"/>
            <a:ext cx="4438500" cy="2555100"/>
          </a:xfrm>
          <a:prstGeom prst="rect">
            <a:avLst/>
          </a:prstGeom>
          <a:noFill/>
          <a:ln>
            <a:noFill/>
          </a:ln>
        </p:spPr>
        <p:txBody>
          <a:bodyPr spcFirstLastPara="1" wrap="square" lIns="68575" tIns="34275" rIns="68575" bIns="34275" anchor="t" anchorCtr="0">
            <a:spAutoFit/>
          </a:bodyPr>
          <a:lstStyle/>
          <a:p>
            <a:pPr marL="254000" marR="0" lvl="0" indent="-234950" algn="l" rtl="0">
              <a:lnSpc>
                <a:spcPct val="150000"/>
              </a:lnSpc>
              <a:spcBef>
                <a:spcPts val="0"/>
              </a:spcBef>
              <a:spcAft>
                <a:spcPts val="0"/>
              </a:spcAft>
              <a:buSzPts val="1900"/>
              <a:buFont typeface="Do Hyeon"/>
              <a:buChar char="•"/>
            </a:pPr>
            <a:r>
              <a:rPr lang="ko" sz="1900" i="0" u="none" strike="noStrike" cap="none">
                <a:latin typeface="Do Hyeon"/>
                <a:ea typeface="Do Hyeon"/>
                <a:cs typeface="Do Hyeon"/>
                <a:sym typeface="Do Hyeon"/>
              </a:rPr>
              <a:t>Additional text box for child's </a:t>
            </a:r>
            <a:endParaRPr sz="1900" i="0" u="none" strike="noStrike" cap="none">
              <a:latin typeface="Do Hyeon"/>
              <a:ea typeface="Do Hyeon"/>
              <a:cs typeface="Do Hyeon"/>
              <a:sym typeface="Do Hyeon"/>
            </a:endParaRPr>
          </a:p>
          <a:p>
            <a:pPr marL="0" marR="0" lvl="0" indent="0" algn="l" rtl="0">
              <a:lnSpc>
                <a:spcPct val="150000"/>
              </a:lnSpc>
              <a:spcBef>
                <a:spcPts val="0"/>
              </a:spcBef>
              <a:spcAft>
                <a:spcPts val="0"/>
              </a:spcAft>
              <a:buNone/>
            </a:pPr>
            <a:r>
              <a:rPr lang="ko" sz="1900">
                <a:latin typeface="Do Hyeon"/>
                <a:ea typeface="Do Hyeon"/>
                <a:cs typeface="Do Hyeon"/>
                <a:sym typeface="Do Hyeon"/>
              </a:rPr>
              <a:t>   </a:t>
            </a:r>
            <a:r>
              <a:rPr lang="ko" sz="1900" i="0" u="none" strike="noStrike" cap="none">
                <a:latin typeface="Do Hyeon"/>
                <a:ea typeface="Do Hyeon"/>
                <a:cs typeface="Do Hyeon"/>
                <a:sym typeface="Do Hyeon"/>
              </a:rPr>
              <a:t>favorite snack </a:t>
            </a:r>
            <a:endParaRPr sz="1900">
              <a:latin typeface="Do Hyeon"/>
              <a:ea typeface="Do Hyeon"/>
              <a:cs typeface="Do Hyeon"/>
              <a:sym typeface="Do Hyeon"/>
            </a:endParaRPr>
          </a:p>
          <a:p>
            <a:pPr marL="254000" marR="0" lvl="0" indent="-234950" algn="l" rtl="0">
              <a:lnSpc>
                <a:spcPct val="150000"/>
              </a:lnSpc>
              <a:spcBef>
                <a:spcPts val="0"/>
              </a:spcBef>
              <a:spcAft>
                <a:spcPts val="0"/>
              </a:spcAft>
              <a:buSzPts val="1900"/>
              <a:buFont typeface="Do Hyeon"/>
              <a:buChar char="•"/>
            </a:pPr>
            <a:r>
              <a:rPr lang="ko" sz="1900" i="0" u="none" strike="noStrike" cap="none">
                <a:latin typeface="Do Hyeon"/>
                <a:ea typeface="Do Hyeon"/>
                <a:cs typeface="Do Hyeon"/>
                <a:sym typeface="Do Hyeon"/>
              </a:rPr>
              <a:t>The value stored in ‘favsnack’ </a:t>
            </a:r>
            <a:br>
              <a:rPr lang="ko" sz="1900" i="0" u="none" strike="noStrike" cap="none">
                <a:latin typeface="Do Hyeon"/>
                <a:ea typeface="Do Hyeon"/>
                <a:cs typeface="Do Hyeon"/>
                <a:sym typeface="Do Hyeon"/>
              </a:rPr>
            </a:br>
            <a:r>
              <a:rPr lang="ko" sz="1900" i="0" u="none" strike="noStrike" cap="none">
                <a:latin typeface="Do Hyeon"/>
                <a:ea typeface="Do Hyeon"/>
                <a:cs typeface="Do Hyeon"/>
                <a:sym typeface="Do Hyeon"/>
              </a:rPr>
              <a:t>in ‘users’ table </a:t>
            </a:r>
            <a:endParaRPr sz="1900">
              <a:latin typeface="Do Hyeon"/>
              <a:ea typeface="Do Hyeon"/>
              <a:cs typeface="Do Hyeon"/>
              <a:sym typeface="Do Hyeon"/>
            </a:endParaRPr>
          </a:p>
          <a:p>
            <a:pPr marL="254000" marR="0" lvl="0" indent="-234950" algn="l" rtl="0">
              <a:lnSpc>
                <a:spcPct val="150000"/>
              </a:lnSpc>
              <a:spcBef>
                <a:spcPts val="0"/>
              </a:spcBef>
              <a:spcAft>
                <a:spcPts val="0"/>
              </a:spcAft>
              <a:buSzPts val="1900"/>
              <a:buFont typeface="Do Hyeon"/>
              <a:buChar char="•"/>
            </a:pPr>
            <a:r>
              <a:rPr lang="ko" sz="1900" i="0" u="none" strike="noStrike" cap="none">
                <a:latin typeface="Do Hyeon"/>
                <a:ea typeface="Do Hyeon"/>
                <a:cs typeface="Do Hyeon"/>
                <a:sym typeface="Do Hyeon"/>
              </a:rPr>
              <a:t>For customizing the </a:t>
            </a:r>
            <a:br>
              <a:rPr lang="ko" sz="1900" i="0" u="none" strike="noStrike" cap="none">
                <a:latin typeface="Do Hyeon"/>
                <a:ea typeface="Do Hyeon"/>
                <a:cs typeface="Do Hyeon"/>
                <a:sym typeface="Do Hyeon"/>
              </a:rPr>
            </a:br>
            <a:r>
              <a:rPr lang="ko" sz="1900" i="0" u="none" strike="noStrike" cap="none">
                <a:latin typeface="Do Hyeon"/>
                <a:ea typeface="Do Hyeon"/>
                <a:cs typeface="Do Hyeon"/>
                <a:sym typeface="Do Hyeon"/>
              </a:rPr>
              <a:t>‘snack reward box’ of ‘칭찬나무’</a:t>
            </a:r>
            <a:endParaRPr sz="1900" i="0" u="none" strike="noStrike" cap="none">
              <a:latin typeface="Do Hyeon"/>
              <a:ea typeface="Do Hyeon"/>
              <a:cs typeface="Do Hyeon"/>
              <a:sym typeface="Do Hyeon"/>
            </a:endParaRPr>
          </a:p>
        </p:txBody>
      </p:sp>
      <p:sp>
        <p:nvSpPr>
          <p:cNvPr id="88" name="Google Shape;88;p16"/>
          <p:cNvSpPr/>
          <p:nvPr/>
        </p:nvSpPr>
        <p:spPr>
          <a:xfrm>
            <a:off x="628650" y="1211139"/>
            <a:ext cx="3867150" cy="3525667"/>
          </a:xfrm>
          <a:prstGeom prst="rect">
            <a:avLst/>
          </a:prstGeom>
          <a:noFill/>
          <a:ln w="57150" cap="flat" cmpd="sng">
            <a:solidFill>
              <a:srgbClr val="BBD6E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707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Malgun Gothic"/>
              <a:buNone/>
            </a:pPr>
            <a:r>
              <a:rPr lang="ko">
                <a:latin typeface="Do Hyeon"/>
                <a:ea typeface="Do Hyeon"/>
                <a:cs typeface="Do Hyeon"/>
                <a:sym typeface="Do Hyeon"/>
              </a:rPr>
              <a:t>칭찬나무방</a:t>
            </a:r>
            <a:endParaRPr>
              <a:latin typeface="Do Hyeon"/>
              <a:ea typeface="Do Hyeon"/>
              <a:cs typeface="Do Hyeon"/>
              <a:sym typeface="Do Hyeon"/>
            </a:endParaRPr>
          </a:p>
        </p:txBody>
      </p:sp>
      <p:pic>
        <p:nvPicPr>
          <p:cNvPr id="95" name="Google Shape;95;p17"/>
          <p:cNvPicPr preferRelativeResize="0"/>
          <p:nvPr/>
        </p:nvPicPr>
        <p:blipFill rotWithShape="1">
          <a:blip r:embed="rId3">
            <a:alphaModFix/>
          </a:blip>
          <a:srcRect/>
          <a:stretch/>
        </p:blipFill>
        <p:spPr>
          <a:xfrm>
            <a:off x="628650" y="1100553"/>
            <a:ext cx="3143250" cy="3875484"/>
          </a:xfrm>
          <a:prstGeom prst="rect">
            <a:avLst/>
          </a:prstGeom>
          <a:noFill/>
          <a:ln>
            <a:noFill/>
          </a:ln>
        </p:spPr>
      </p:pic>
      <p:sp>
        <p:nvSpPr>
          <p:cNvPr id="96" name="Google Shape;96;p17"/>
          <p:cNvSpPr txBox="1"/>
          <p:nvPr/>
        </p:nvSpPr>
        <p:spPr>
          <a:xfrm>
            <a:off x="3771900" y="1578935"/>
            <a:ext cx="5257800" cy="1177500"/>
          </a:xfrm>
          <a:prstGeom prst="rect">
            <a:avLst/>
          </a:prstGeom>
          <a:noFill/>
          <a:ln>
            <a:noFill/>
          </a:ln>
        </p:spPr>
        <p:txBody>
          <a:bodyPr spcFirstLastPara="1" wrap="square" lIns="68575" tIns="34275" rIns="68575" bIns="34275" anchor="t" anchorCtr="0">
            <a:spAutoFit/>
          </a:bodyPr>
          <a:lstStyle/>
          <a:p>
            <a:pPr marL="342900" marR="0" lvl="0" indent="-342900" algn="l" rtl="0">
              <a:lnSpc>
                <a:spcPct val="150000"/>
              </a:lnSpc>
              <a:spcBef>
                <a:spcPts val="0"/>
              </a:spcBef>
              <a:spcAft>
                <a:spcPts val="0"/>
              </a:spcAft>
              <a:buSzPts val="1800"/>
              <a:buFont typeface="Do Hyeon"/>
              <a:buChar char="•"/>
            </a:pPr>
            <a:r>
              <a:rPr lang="ko" sz="1800" i="0" u="none" strike="noStrike" cap="none">
                <a:latin typeface="Do Hyeon"/>
                <a:ea typeface="Do Hyeon"/>
                <a:cs typeface="Do Hyeon"/>
                <a:sym typeface="Do Hyeon"/>
              </a:rPr>
              <a:t>The number of apple stickers displayed</a:t>
            </a:r>
            <a:endParaRPr sz="1100">
              <a:latin typeface="Do Hyeon"/>
              <a:ea typeface="Do Hyeon"/>
              <a:cs typeface="Do Hyeon"/>
              <a:sym typeface="Do Hyeon"/>
            </a:endParaRPr>
          </a:p>
          <a:p>
            <a:pPr marL="342900" marR="0" lvl="0" indent="-342900" algn="l" rtl="0">
              <a:lnSpc>
                <a:spcPct val="150000"/>
              </a:lnSpc>
              <a:spcBef>
                <a:spcPts val="0"/>
              </a:spcBef>
              <a:spcAft>
                <a:spcPts val="0"/>
              </a:spcAft>
              <a:buSzPts val="1800"/>
              <a:buFont typeface="Do Hyeon"/>
              <a:buChar char="•"/>
            </a:pPr>
            <a:r>
              <a:rPr lang="ko" sz="1800" i="0" u="none" strike="noStrike" cap="none">
                <a:latin typeface="Do Hyeon"/>
                <a:ea typeface="Do Hyeon"/>
                <a:cs typeface="Do Hyeon"/>
                <a:sym typeface="Do Hyeon"/>
              </a:rPr>
              <a:t>Children can choose either ‘노래 보상 상자’ or ‘간식 보상 상자’ to get rewarded </a:t>
            </a:r>
            <a:endParaRPr sz="1800" i="0" u="none" strike="noStrike" cap="none">
              <a:latin typeface="Do Hyeon"/>
              <a:ea typeface="Do Hyeon"/>
              <a:cs typeface="Do Hyeon"/>
              <a:sym typeface="Do Hyeo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707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Malgun Gothic"/>
              <a:buNone/>
            </a:pPr>
            <a:r>
              <a:rPr lang="ko">
                <a:latin typeface="Do Hyeon"/>
                <a:ea typeface="Do Hyeon"/>
                <a:cs typeface="Do Hyeon"/>
                <a:sym typeface="Do Hyeon"/>
              </a:rPr>
              <a:t>노래 보상방</a:t>
            </a:r>
            <a:endParaRPr>
              <a:latin typeface="Do Hyeon"/>
              <a:ea typeface="Do Hyeon"/>
              <a:cs typeface="Do Hyeon"/>
              <a:sym typeface="Do Hyeon"/>
            </a:endParaRPr>
          </a:p>
        </p:txBody>
      </p:sp>
      <p:grpSp>
        <p:nvGrpSpPr>
          <p:cNvPr id="103" name="Google Shape;103;p18"/>
          <p:cNvGrpSpPr/>
          <p:nvPr/>
        </p:nvGrpSpPr>
        <p:grpSpPr>
          <a:xfrm>
            <a:off x="1129435" y="626631"/>
            <a:ext cx="7640661" cy="4218941"/>
            <a:chOff x="1505913" y="835508"/>
            <a:chExt cx="10187548" cy="5625255"/>
          </a:xfrm>
        </p:grpSpPr>
        <p:pic>
          <p:nvPicPr>
            <p:cNvPr id="104" name="Google Shape;104;p18"/>
            <p:cNvPicPr preferRelativeResize="0"/>
            <p:nvPr/>
          </p:nvPicPr>
          <p:blipFill rotWithShape="1">
            <a:blip r:embed="rId3">
              <a:alphaModFix/>
            </a:blip>
            <a:srcRect/>
            <a:stretch/>
          </p:blipFill>
          <p:spPr>
            <a:xfrm>
              <a:off x="1505913" y="1899010"/>
              <a:ext cx="3661876" cy="4561753"/>
            </a:xfrm>
            <a:prstGeom prst="rect">
              <a:avLst/>
            </a:prstGeom>
            <a:noFill/>
            <a:ln>
              <a:noFill/>
            </a:ln>
          </p:spPr>
        </p:pic>
        <p:sp>
          <p:nvSpPr>
            <p:cNvPr id="105" name="Google Shape;105;p18"/>
            <p:cNvSpPr txBox="1"/>
            <p:nvPr/>
          </p:nvSpPr>
          <p:spPr>
            <a:xfrm>
              <a:off x="5827303" y="835508"/>
              <a:ext cx="5866158" cy="461665"/>
            </a:xfrm>
            <a:prstGeom prst="rect">
              <a:avLst/>
            </a:prstGeom>
            <a:solidFill>
              <a:schemeClr val="lt1"/>
            </a:solidFill>
            <a:ln w="38100" cap="flat" cmpd="sng">
              <a:solidFill>
                <a:schemeClr val="accent2"/>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b="0" i="0" u="none" strike="noStrike" cap="none">
                  <a:latin typeface="Malgun Gothic"/>
                  <a:ea typeface="Malgun Gothic"/>
                  <a:cs typeface="Malgun Gothic"/>
                  <a:sym typeface="Malgun Gothic"/>
                </a:rPr>
                <a:t>5 stickers needed : opening song videos</a:t>
              </a:r>
              <a:endParaRPr sz="1800">
                <a:latin typeface="Malgun Gothic"/>
                <a:ea typeface="Malgun Gothic"/>
                <a:cs typeface="Malgun Gothic"/>
                <a:sym typeface="Malgun Gothic"/>
              </a:endParaRPr>
            </a:p>
          </p:txBody>
        </p:sp>
        <p:pic>
          <p:nvPicPr>
            <p:cNvPr id="106" name="Google Shape;106;p18"/>
            <p:cNvPicPr preferRelativeResize="0"/>
            <p:nvPr/>
          </p:nvPicPr>
          <p:blipFill rotWithShape="1">
            <a:blip r:embed="rId4">
              <a:alphaModFix/>
            </a:blip>
            <a:srcRect/>
            <a:stretch/>
          </p:blipFill>
          <p:spPr>
            <a:xfrm>
              <a:off x="6250888" y="2617084"/>
              <a:ext cx="4311872" cy="1136708"/>
            </a:xfrm>
            <a:prstGeom prst="rect">
              <a:avLst/>
            </a:prstGeom>
            <a:noFill/>
            <a:ln>
              <a:noFill/>
            </a:ln>
          </p:spPr>
        </p:pic>
        <p:pic>
          <p:nvPicPr>
            <p:cNvPr id="107" name="Google Shape;107;p18"/>
            <p:cNvPicPr preferRelativeResize="0"/>
            <p:nvPr/>
          </p:nvPicPr>
          <p:blipFill rotWithShape="1">
            <a:blip r:embed="rId5">
              <a:alphaModFix/>
            </a:blip>
            <a:srcRect/>
            <a:stretch/>
          </p:blipFill>
          <p:spPr>
            <a:xfrm>
              <a:off x="6250887" y="3843142"/>
              <a:ext cx="4311873" cy="2617621"/>
            </a:xfrm>
            <a:prstGeom prst="rect">
              <a:avLst/>
            </a:prstGeom>
            <a:noFill/>
            <a:ln>
              <a:noFill/>
            </a:ln>
          </p:spPr>
        </p:pic>
        <p:sp>
          <p:nvSpPr>
            <p:cNvPr id="108" name="Google Shape;108;p18"/>
            <p:cNvSpPr/>
            <p:nvPr/>
          </p:nvSpPr>
          <p:spPr>
            <a:xfrm>
              <a:off x="1595250" y="2860159"/>
              <a:ext cx="1701210" cy="3455582"/>
            </a:xfrm>
            <a:prstGeom prst="rect">
              <a:avLst/>
            </a:prstGeom>
            <a:noFill/>
            <a:ln w="57150"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09" name="Google Shape;109;p18"/>
            <p:cNvSpPr/>
            <p:nvPr/>
          </p:nvSpPr>
          <p:spPr>
            <a:xfrm>
              <a:off x="3381519" y="2860159"/>
              <a:ext cx="1701210" cy="3455582"/>
            </a:xfrm>
            <a:prstGeom prst="rect">
              <a:avLst/>
            </a:prstGeom>
            <a:noFill/>
            <a:ln w="571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110" name="Google Shape;110;p18"/>
            <p:cNvCxnSpPr/>
            <p:nvPr/>
          </p:nvCxnSpPr>
          <p:spPr>
            <a:xfrm rot="10800000" flipH="1">
              <a:off x="3200766" y="1297173"/>
              <a:ext cx="2536566" cy="1562986"/>
            </a:xfrm>
            <a:prstGeom prst="straightConnector1">
              <a:avLst/>
            </a:prstGeom>
            <a:noFill/>
            <a:ln w="38100" cap="flat" cmpd="sng">
              <a:solidFill>
                <a:schemeClr val="accent2"/>
              </a:solidFill>
              <a:prstDash val="solid"/>
              <a:miter lim="800000"/>
              <a:headEnd type="none" w="sm" len="sm"/>
              <a:tailEnd type="triangle" w="med" len="med"/>
            </a:ln>
          </p:spPr>
        </p:cxnSp>
        <p:sp>
          <p:nvSpPr>
            <p:cNvPr id="111" name="Google Shape;111;p18"/>
            <p:cNvSpPr txBox="1"/>
            <p:nvPr/>
          </p:nvSpPr>
          <p:spPr>
            <a:xfrm>
              <a:off x="5827303" y="1617001"/>
              <a:ext cx="5018169" cy="461665"/>
            </a:xfrm>
            <a:prstGeom prst="rect">
              <a:avLst/>
            </a:prstGeom>
            <a:solidFill>
              <a:schemeClr val="lt1"/>
            </a:solidFill>
            <a:ln w="38100" cap="flat" cmpd="sng">
              <a:solidFill>
                <a:schemeClr val="accent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a:latin typeface="Malgun Gothic"/>
                  <a:ea typeface="Malgun Gothic"/>
                  <a:cs typeface="Malgun Gothic"/>
                  <a:sym typeface="Malgun Gothic"/>
                </a:rPr>
                <a:t>8 stickers needed : episode videos</a:t>
              </a:r>
              <a:endParaRPr sz="1800">
                <a:latin typeface="Malgun Gothic"/>
                <a:ea typeface="Malgun Gothic"/>
                <a:cs typeface="Malgun Gothic"/>
                <a:sym typeface="Malgun Gothic"/>
              </a:endParaRPr>
            </a:p>
          </p:txBody>
        </p:sp>
        <p:cxnSp>
          <p:nvCxnSpPr>
            <p:cNvPr id="112" name="Google Shape;112;p18"/>
            <p:cNvCxnSpPr/>
            <p:nvPr/>
          </p:nvCxnSpPr>
          <p:spPr>
            <a:xfrm rot="10800000" flipH="1">
              <a:off x="4469049" y="2078666"/>
              <a:ext cx="1353342" cy="787907"/>
            </a:xfrm>
            <a:prstGeom prst="straightConnector1">
              <a:avLst/>
            </a:prstGeom>
            <a:noFill/>
            <a:ln w="38100" cap="flat" cmpd="sng">
              <a:solidFill>
                <a:schemeClr val="accent1"/>
              </a:solidFill>
              <a:prstDash val="solid"/>
              <a:miter lim="800000"/>
              <a:headEnd type="none" w="sm" len="sm"/>
              <a:tailEnd type="triangle" w="med" len="med"/>
            </a:ln>
          </p:spPr>
        </p:cxnSp>
        <p:sp>
          <p:nvSpPr>
            <p:cNvPr id="113" name="Google Shape;113;p18"/>
            <p:cNvSpPr/>
            <p:nvPr/>
          </p:nvSpPr>
          <p:spPr>
            <a:xfrm>
              <a:off x="2881789" y="3185438"/>
              <a:ext cx="3245772" cy="462628"/>
            </a:xfrm>
            <a:prstGeom prst="rightArrow">
              <a:avLst>
                <a:gd name="adj1" fmla="val 50000"/>
                <a:gd name="adj2" fmla="val 50000"/>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114" name="Google Shape;114;p18"/>
            <p:cNvSpPr/>
            <p:nvPr/>
          </p:nvSpPr>
          <p:spPr>
            <a:xfrm>
              <a:off x="6144375" y="2472619"/>
              <a:ext cx="4541712" cy="3988144"/>
            </a:xfrm>
            <a:prstGeom prst="rect">
              <a:avLst/>
            </a:prstGeom>
            <a:noFill/>
            <a:ln w="5715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628650" y="243419"/>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Malgun Gothic"/>
              <a:buNone/>
            </a:pPr>
            <a:r>
              <a:rPr lang="ko">
                <a:latin typeface="Do Hyeon"/>
                <a:ea typeface="Do Hyeon"/>
                <a:cs typeface="Do Hyeon"/>
                <a:sym typeface="Do Hyeon"/>
              </a:rPr>
              <a:t>간식 보상방</a:t>
            </a:r>
            <a:endParaRPr>
              <a:latin typeface="Do Hyeon"/>
              <a:ea typeface="Do Hyeon"/>
              <a:cs typeface="Do Hyeon"/>
              <a:sym typeface="Do Hyeon"/>
            </a:endParaRPr>
          </a:p>
        </p:txBody>
      </p:sp>
      <p:sp>
        <p:nvSpPr>
          <p:cNvPr id="121" name="Google Shape;121;p19"/>
          <p:cNvSpPr txBox="1"/>
          <p:nvPr/>
        </p:nvSpPr>
        <p:spPr>
          <a:xfrm>
            <a:off x="628650" y="4071241"/>
            <a:ext cx="5470200" cy="346200"/>
          </a:xfrm>
          <a:prstGeom prst="rect">
            <a:avLst/>
          </a:prstGeom>
          <a:noFill/>
          <a:ln>
            <a:noFill/>
          </a:ln>
        </p:spPr>
        <p:txBody>
          <a:bodyPr spcFirstLastPara="1" wrap="square" lIns="68575" tIns="34275" rIns="68575" bIns="34275" anchor="t" anchorCtr="0">
            <a:spAutoFit/>
          </a:bodyPr>
          <a:lstStyle/>
          <a:p>
            <a:pPr marL="254000" marR="0" lvl="0" indent="-254000" algn="l" rtl="0">
              <a:lnSpc>
                <a:spcPct val="150000"/>
              </a:lnSpc>
              <a:spcBef>
                <a:spcPts val="0"/>
              </a:spcBef>
              <a:spcAft>
                <a:spcPts val="0"/>
              </a:spcAft>
              <a:buSzPts val="1800"/>
              <a:buFont typeface="Do Hyeon"/>
              <a:buChar char="•"/>
            </a:pPr>
            <a:r>
              <a:rPr lang="ko" sz="1800">
                <a:latin typeface="Do Hyeon"/>
                <a:ea typeface="Do Hyeon"/>
                <a:cs typeface="Do Hyeon"/>
                <a:sym typeface="Do Hyeon"/>
              </a:rPr>
              <a:t>5 stickers needed for all snacks</a:t>
            </a:r>
            <a:endParaRPr sz="1800">
              <a:latin typeface="Do Hyeon"/>
              <a:ea typeface="Do Hyeon"/>
              <a:cs typeface="Do Hyeon"/>
              <a:sym typeface="Do Hyeon"/>
            </a:endParaRPr>
          </a:p>
        </p:txBody>
      </p:sp>
      <p:pic>
        <p:nvPicPr>
          <p:cNvPr id="122" name="Google Shape;122;p19"/>
          <p:cNvPicPr preferRelativeResize="0"/>
          <p:nvPr/>
        </p:nvPicPr>
        <p:blipFill rotWithShape="1">
          <a:blip r:embed="rId3">
            <a:alphaModFix/>
          </a:blip>
          <a:srcRect/>
          <a:stretch/>
        </p:blipFill>
        <p:spPr>
          <a:xfrm>
            <a:off x="628650" y="2168900"/>
            <a:ext cx="6286944" cy="1998034"/>
          </a:xfrm>
          <a:prstGeom prst="rect">
            <a:avLst/>
          </a:prstGeom>
          <a:noFill/>
          <a:ln>
            <a:noFill/>
          </a:ln>
        </p:spPr>
      </p:pic>
      <p:grpSp>
        <p:nvGrpSpPr>
          <p:cNvPr id="123" name="Google Shape;123;p19"/>
          <p:cNvGrpSpPr/>
          <p:nvPr/>
        </p:nvGrpSpPr>
        <p:grpSpPr>
          <a:xfrm>
            <a:off x="628650" y="1152211"/>
            <a:ext cx="3195802" cy="1062092"/>
            <a:chOff x="838200" y="1536281"/>
            <a:chExt cx="4261069" cy="1416123"/>
          </a:xfrm>
        </p:grpSpPr>
        <p:pic>
          <p:nvPicPr>
            <p:cNvPr id="124" name="Google Shape;124;p19"/>
            <p:cNvPicPr preferRelativeResize="0"/>
            <p:nvPr/>
          </p:nvPicPr>
          <p:blipFill rotWithShape="1">
            <a:blip r:embed="rId4">
              <a:alphaModFix/>
            </a:blip>
            <a:srcRect/>
            <a:stretch/>
          </p:blipFill>
          <p:spPr>
            <a:xfrm>
              <a:off x="838200" y="1536281"/>
              <a:ext cx="4261069" cy="1416123"/>
            </a:xfrm>
            <a:prstGeom prst="rect">
              <a:avLst/>
            </a:prstGeom>
            <a:noFill/>
            <a:ln>
              <a:noFill/>
            </a:ln>
          </p:spPr>
        </p:pic>
        <p:sp>
          <p:nvSpPr>
            <p:cNvPr id="125" name="Google Shape;125;p19"/>
            <p:cNvSpPr/>
            <p:nvPr/>
          </p:nvSpPr>
          <p:spPr>
            <a:xfrm>
              <a:off x="838200" y="1536282"/>
              <a:ext cx="4261069" cy="1416122"/>
            </a:xfrm>
            <a:prstGeom prst="rect">
              <a:avLst/>
            </a:prstGeom>
            <a:noFill/>
            <a:ln w="57150" cap="flat" cmpd="sng">
              <a:solidFill>
                <a:srgbClr val="00B05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grpSp>
        <p:nvGrpSpPr>
          <p:cNvPr id="126" name="Google Shape;126;p19"/>
          <p:cNvGrpSpPr/>
          <p:nvPr/>
        </p:nvGrpSpPr>
        <p:grpSpPr>
          <a:xfrm>
            <a:off x="4200707" y="1146534"/>
            <a:ext cx="3314886" cy="1067769"/>
            <a:chOff x="5569045" y="1475744"/>
            <a:chExt cx="4419848" cy="1423692"/>
          </a:xfrm>
        </p:grpSpPr>
        <p:pic>
          <p:nvPicPr>
            <p:cNvPr id="127" name="Google Shape;127;p19"/>
            <p:cNvPicPr preferRelativeResize="0"/>
            <p:nvPr/>
          </p:nvPicPr>
          <p:blipFill rotWithShape="1">
            <a:blip r:embed="rId5">
              <a:alphaModFix/>
            </a:blip>
            <a:srcRect/>
            <a:stretch/>
          </p:blipFill>
          <p:spPr>
            <a:xfrm>
              <a:off x="5569045" y="1483313"/>
              <a:ext cx="4419848" cy="1416123"/>
            </a:xfrm>
            <a:prstGeom prst="rect">
              <a:avLst/>
            </a:prstGeom>
            <a:noFill/>
            <a:ln>
              <a:noFill/>
            </a:ln>
          </p:spPr>
        </p:pic>
        <p:sp>
          <p:nvSpPr>
            <p:cNvPr id="128" name="Google Shape;128;p19"/>
            <p:cNvSpPr/>
            <p:nvPr/>
          </p:nvSpPr>
          <p:spPr>
            <a:xfrm>
              <a:off x="5569045" y="1475744"/>
              <a:ext cx="4419848" cy="1416122"/>
            </a:xfrm>
            <a:prstGeom prst="rect">
              <a:avLst/>
            </a:prstGeom>
            <a:noFill/>
            <a:ln w="571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707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Malgun Gothic"/>
              <a:buNone/>
            </a:pPr>
            <a:r>
              <a:rPr lang="ko">
                <a:latin typeface="Do Hyeon"/>
                <a:ea typeface="Do Hyeon"/>
                <a:cs typeface="Do Hyeon"/>
                <a:sym typeface="Do Hyeon"/>
              </a:rPr>
              <a:t>간식 보상방</a:t>
            </a:r>
            <a:endParaRPr>
              <a:latin typeface="Do Hyeon"/>
              <a:ea typeface="Do Hyeon"/>
              <a:cs typeface="Do Hyeon"/>
              <a:sym typeface="Do Hyeon"/>
            </a:endParaRPr>
          </a:p>
        </p:txBody>
      </p:sp>
      <p:sp>
        <p:nvSpPr>
          <p:cNvPr id="135" name="Google Shape;135;p20"/>
          <p:cNvSpPr txBox="1"/>
          <p:nvPr/>
        </p:nvSpPr>
        <p:spPr>
          <a:xfrm>
            <a:off x="420939" y="3648756"/>
            <a:ext cx="5470200" cy="1177500"/>
          </a:xfrm>
          <a:prstGeom prst="rect">
            <a:avLst/>
          </a:prstGeom>
          <a:noFill/>
          <a:ln>
            <a:noFill/>
          </a:ln>
        </p:spPr>
        <p:txBody>
          <a:bodyPr spcFirstLastPara="1" wrap="square" lIns="68575" tIns="34275" rIns="68575" bIns="34275" anchor="t" anchorCtr="0">
            <a:spAutoFit/>
          </a:bodyPr>
          <a:lstStyle/>
          <a:p>
            <a:pPr marL="254000" marR="0" lvl="0" indent="-254000" algn="l" rtl="0">
              <a:lnSpc>
                <a:spcPct val="150000"/>
              </a:lnSpc>
              <a:spcBef>
                <a:spcPts val="0"/>
              </a:spcBef>
              <a:spcAft>
                <a:spcPts val="0"/>
              </a:spcAft>
              <a:buSzPts val="1800"/>
              <a:buFont typeface="Arial"/>
              <a:buChar char="•"/>
            </a:pPr>
            <a:r>
              <a:rPr lang="ko" sz="1800">
                <a:latin typeface="Malgun Gothic"/>
                <a:ea typeface="Malgun Gothic"/>
                <a:cs typeface="Malgun Gothic"/>
                <a:sym typeface="Malgun Gothic"/>
              </a:rPr>
              <a:t>Customized snack that is set in ‘설정’</a:t>
            </a:r>
            <a:endParaRPr sz="1800">
              <a:latin typeface="Malgun Gothic"/>
              <a:ea typeface="Malgun Gothic"/>
              <a:cs typeface="Malgun Gothic"/>
              <a:sym typeface="Malgun Gothic"/>
            </a:endParaRPr>
          </a:p>
          <a:p>
            <a:pPr marL="254000" marR="0" lvl="0" indent="-254000" algn="l" rtl="0">
              <a:lnSpc>
                <a:spcPct val="150000"/>
              </a:lnSpc>
              <a:spcBef>
                <a:spcPts val="0"/>
              </a:spcBef>
              <a:spcAft>
                <a:spcPts val="0"/>
              </a:spcAft>
              <a:buSzPts val="1800"/>
              <a:buFont typeface="Arial"/>
              <a:buChar char="•"/>
            </a:pPr>
            <a:r>
              <a:rPr lang="ko" sz="1800">
                <a:latin typeface="Malgun Gothic"/>
                <a:ea typeface="Malgun Gothic"/>
                <a:cs typeface="Malgun Gothic"/>
                <a:sym typeface="Malgun Gothic"/>
              </a:rPr>
              <a:t>Fetch the value of ‘favsnack’ from users table</a:t>
            </a:r>
            <a:endParaRPr sz="1800">
              <a:latin typeface="Malgun Gothic"/>
              <a:ea typeface="Malgun Gothic"/>
              <a:cs typeface="Malgun Gothic"/>
              <a:sym typeface="Malgun Gothic"/>
            </a:endParaRPr>
          </a:p>
          <a:p>
            <a:pPr marL="254000" marR="0" lvl="0" indent="-139700" algn="l" rtl="0">
              <a:lnSpc>
                <a:spcPct val="150000"/>
              </a:lnSpc>
              <a:spcBef>
                <a:spcPts val="0"/>
              </a:spcBef>
              <a:spcAft>
                <a:spcPts val="0"/>
              </a:spcAft>
              <a:buClr>
                <a:schemeClr val="dk1"/>
              </a:buClr>
              <a:buSzPts val="1800"/>
              <a:buFont typeface="Arial"/>
              <a:buNone/>
            </a:pPr>
            <a:endParaRPr sz="1800">
              <a:solidFill>
                <a:schemeClr val="dk1"/>
              </a:solidFill>
              <a:latin typeface="Malgun Gothic"/>
              <a:ea typeface="Malgun Gothic"/>
              <a:cs typeface="Malgun Gothic"/>
              <a:sym typeface="Malgun Gothic"/>
            </a:endParaRPr>
          </a:p>
        </p:txBody>
      </p:sp>
      <p:pic>
        <p:nvPicPr>
          <p:cNvPr id="136" name="Google Shape;136;p20"/>
          <p:cNvPicPr preferRelativeResize="0"/>
          <p:nvPr/>
        </p:nvPicPr>
        <p:blipFill rotWithShape="1">
          <a:blip r:embed="rId3">
            <a:alphaModFix/>
          </a:blip>
          <a:srcRect/>
          <a:stretch/>
        </p:blipFill>
        <p:spPr>
          <a:xfrm>
            <a:off x="4413678" y="187385"/>
            <a:ext cx="3862910" cy="1256656"/>
          </a:xfrm>
          <a:prstGeom prst="rect">
            <a:avLst/>
          </a:prstGeom>
          <a:noFill/>
          <a:ln>
            <a:noFill/>
          </a:ln>
        </p:spPr>
      </p:pic>
      <p:grpSp>
        <p:nvGrpSpPr>
          <p:cNvPr id="137" name="Google Shape;137;p20"/>
          <p:cNvGrpSpPr/>
          <p:nvPr/>
        </p:nvGrpSpPr>
        <p:grpSpPr>
          <a:xfrm>
            <a:off x="420938" y="1444041"/>
            <a:ext cx="6286944" cy="2204715"/>
            <a:chOff x="561251" y="1925388"/>
            <a:chExt cx="8382592" cy="2939620"/>
          </a:xfrm>
        </p:grpSpPr>
        <p:pic>
          <p:nvPicPr>
            <p:cNvPr id="138" name="Google Shape;138;p20"/>
            <p:cNvPicPr preferRelativeResize="0"/>
            <p:nvPr/>
          </p:nvPicPr>
          <p:blipFill rotWithShape="1">
            <a:blip r:embed="rId4">
              <a:alphaModFix/>
            </a:blip>
            <a:srcRect/>
            <a:stretch/>
          </p:blipFill>
          <p:spPr>
            <a:xfrm>
              <a:off x="561251" y="1925388"/>
              <a:ext cx="8382592" cy="2939620"/>
            </a:xfrm>
            <a:prstGeom prst="rect">
              <a:avLst/>
            </a:prstGeom>
            <a:noFill/>
            <a:ln>
              <a:noFill/>
            </a:ln>
          </p:spPr>
        </p:pic>
        <p:sp>
          <p:nvSpPr>
            <p:cNvPr id="139" name="Google Shape;139;p20"/>
            <p:cNvSpPr/>
            <p:nvPr/>
          </p:nvSpPr>
          <p:spPr>
            <a:xfrm>
              <a:off x="7068879" y="2881422"/>
              <a:ext cx="1575391" cy="1552355"/>
            </a:xfrm>
            <a:prstGeom prst="rect">
              <a:avLst/>
            </a:prstGeom>
            <a:noFill/>
            <a:ln w="57150" cap="flat" cmpd="sng">
              <a:solidFill>
                <a:srgbClr val="FBB1E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140" name="Google Shape;140;p20"/>
          <p:cNvSpPr/>
          <p:nvPr/>
        </p:nvSpPr>
        <p:spPr>
          <a:xfrm rot="-5400000">
            <a:off x="5564550" y="1627408"/>
            <a:ext cx="653442" cy="412955"/>
          </a:xfrm>
          <a:prstGeom prst="rightArrow">
            <a:avLst>
              <a:gd name="adj1" fmla="val 50000"/>
              <a:gd name="adj2" fmla="val 50000"/>
            </a:avLst>
          </a:prstGeom>
          <a:solidFill>
            <a:srgbClr val="FBB1E9"/>
          </a:solidFill>
          <a:ln w="12700" cap="flat" cmpd="sng">
            <a:solidFill>
              <a:srgbClr val="FBB1E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9362BFCD-BF8D-6C6C-4703-C52FDBB5EE8C}"/>
              </a:ext>
            </a:extLst>
          </p:cNvPr>
          <p:cNvPicPr>
            <a:picLocks noChangeAspect="1"/>
          </p:cNvPicPr>
          <p:nvPr/>
        </p:nvPicPr>
        <p:blipFill>
          <a:blip r:embed="rId4"/>
          <a:stretch>
            <a:fillRect/>
          </a:stretch>
        </p:blipFill>
        <p:spPr>
          <a:xfrm>
            <a:off x="704950" y="944518"/>
            <a:ext cx="3202151" cy="3386138"/>
          </a:xfrm>
          <a:prstGeom prst="rect">
            <a:avLst/>
          </a:prstGeom>
        </p:spPr>
      </p:pic>
      <p:pic>
        <p:nvPicPr>
          <p:cNvPr id="12" name="230526_video">
            <a:hlinkClick r:id="" action="ppaction://media"/>
            <a:extLst>
              <a:ext uri="{FF2B5EF4-FFF2-40B4-BE49-F238E27FC236}">
                <a16:creationId xmlns:a16="http://schemas.microsoft.com/office/drawing/2014/main" id="{F77AC8E2-282C-4BDA-9CEC-0DB5CC5C77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0052" y="648844"/>
            <a:ext cx="2945450" cy="3681812"/>
          </a:xfrm>
          <a:prstGeom prst="rect">
            <a:avLst/>
          </a:prstGeom>
        </p:spPr>
      </p:pic>
      <p:sp>
        <p:nvSpPr>
          <p:cNvPr id="13" name="화살표: 오른쪽 12">
            <a:extLst>
              <a:ext uri="{FF2B5EF4-FFF2-40B4-BE49-F238E27FC236}">
                <a16:creationId xmlns:a16="http://schemas.microsoft.com/office/drawing/2014/main" id="{0DC25761-F257-B0C3-38B7-F15FD4D5136C}"/>
              </a:ext>
            </a:extLst>
          </p:cNvPr>
          <p:cNvSpPr/>
          <p:nvPr/>
        </p:nvSpPr>
        <p:spPr>
          <a:xfrm>
            <a:off x="4344068" y="2541241"/>
            <a:ext cx="529017" cy="192692"/>
          </a:xfrm>
          <a:prstGeom prst="rightArrow">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sz="1050"/>
          </a:p>
        </p:txBody>
      </p:sp>
      <p:sp>
        <p:nvSpPr>
          <p:cNvPr id="2" name="Google Shape;157;p22">
            <a:extLst>
              <a:ext uri="{FF2B5EF4-FFF2-40B4-BE49-F238E27FC236}">
                <a16:creationId xmlns:a16="http://schemas.microsoft.com/office/drawing/2014/main" id="{AE99B7E6-4723-FD66-CFA5-B3DDF4F8B650}"/>
              </a:ext>
            </a:extLst>
          </p:cNvPr>
          <p:cNvSpPr txBox="1">
            <a:spLocks/>
          </p:cNvSpPr>
          <p:nvPr/>
        </p:nvSpPr>
        <p:spPr>
          <a:xfrm>
            <a:off x="376225" y="280225"/>
            <a:ext cx="2486400" cy="9942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9pPr>
          </a:lstStyle>
          <a:p>
            <a:pPr algn="l">
              <a:lnSpc>
                <a:spcPct val="90000"/>
              </a:lnSpc>
              <a:buClr>
                <a:schemeClr val="dk1"/>
              </a:buClr>
              <a:buSzPts val="2970"/>
              <a:buFont typeface="Malgun Gothic"/>
              <a:buNone/>
            </a:pPr>
            <a:r>
              <a:rPr lang="ko-KR" altLang="en-US" sz="3740">
                <a:latin typeface="Do Hyeon"/>
                <a:ea typeface="Do Hyeon"/>
                <a:cs typeface="Do Hyeon"/>
                <a:sym typeface="Do Hyeon"/>
              </a:rPr>
              <a:t>감정 놀이방</a:t>
            </a:r>
            <a:endParaRPr lang="ko-KR" altLang="en-US" sz="3740" dirty="0">
              <a:latin typeface="Do Hyeon"/>
              <a:ea typeface="Do Hyeon"/>
              <a:cs typeface="Do Hyeon"/>
              <a:sym typeface="Do Hyeon"/>
            </a:endParaRPr>
          </a:p>
        </p:txBody>
      </p:sp>
    </p:spTree>
    <p:extLst>
      <p:ext uri="{BB962C8B-B14F-4D97-AF65-F5344CB8AC3E}">
        <p14:creationId xmlns:p14="http://schemas.microsoft.com/office/powerpoint/2010/main" val="154722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3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30526_video">
            <a:hlinkClick r:id="" action="ppaction://media"/>
            <a:extLst>
              <a:ext uri="{FF2B5EF4-FFF2-40B4-BE49-F238E27FC236}">
                <a16:creationId xmlns:a16="http://schemas.microsoft.com/office/drawing/2014/main" id="{1BF966C6-F25B-AD6C-81E1-6E84A4DC16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6550" y="993088"/>
            <a:ext cx="2945450" cy="3681812"/>
          </a:xfrm>
          <a:prstGeom prst="rect">
            <a:avLst/>
          </a:prstGeom>
        </p:spPr>
      </p:pic>
      <p:sp>
        <p:nvSpPr>
          <p:cNvPr id="7" name="직사각형 6">
            <a:extLst>
              <a:ext uri="{FF2B5EF4-FFF2-40B4-BE49-F238E27FC236}">
                <a16:creationId xmlns:a16="http://schemas.microsoft.com/office/drawing/2014/main" id="{DAA51748-2E6E-BE9F-E373-BF7D6858B1EB}"/>
              </a:ext>
            </a:extLst>
          </p:cNvPr>
          <p:cNvSpPr/>
          <p:nvPr/>
        </p:nvSpPr>
        <p:spPr>
          <a:xfrm>
            <a:off x="2862625" y="917019"/>
            <a:ext cx="449108" cy="3884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cxnSp>
        <p:nvCxnSpPr>
          <p:cNvPr id="9" name="직선 화살표 연결선 8">
            <a:extLst>
              <a:ext uri="{FF2B5EF4-FFF2-40B4-BE49-F238E27FC236}">
                <a16:creationId xmlns:a16="http://schemas.microsoft.com/office/drawing/2014/main" id="{7C7A9693-005C-F05E-30EE-639E3E05B09C}"/>
              </a:ext>
            </a:extLst>
          </p:cNvPr>
          <p:cNvCxnSpPr>
            <a:stCxn id="7" idx="3"/>
          </p:cNvCxnSpPr>
          <p:nvPr/>
        </p:nvCxnSpPr>
        <p:spPr>
          <a:xfrm>
            <a:off x="3311733" y="1111228"/>
            <a:ext cx="127204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57;p22">
            <a:extLst>
              <a:ext uri="{FF2B5EF4-FFF2-40B4-BE49-F238E27FC236}">
                <a16:creationId xmlns:a16="http://schemas.microsoft.com/office/drawing/2014/main" id="{B9FF62E6-75F8-5B92-83B9-69D71EE30E3B}"/>
              </a:ext>
            </a:extLst>
          </p:cNvPr>
          <p:cNvSpPr txBox="1">
            <a:spLocks noGrp="1"/>
          </p:cNvSpPr>
          <p:nvPr>
            <p:ph type="title"/>
          </p:nvPr>
        </p:nvSpPr>
        <p:spPr>
          <a:xfrm>
            <a:off x="376225" y="280225"/>
            <a:ext cx="24864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970"/>
              <a:buFont typeface="Malgun Gothic"/>
              <a:buNone/>
            </a:pPr>
            <a:r>
              <a:rPr lang="ko" sz="3740" dirty="0">
                <a:latin typeface="Do Hyeon"/>
                <a:ea typeface="Do Hyeon"/>
                <a:cs typeface="Do Hyeon"/>
                <a:sym typeface="Do Hyeon"/>
              </a:rPr>
              <a:t>감정 놀이방</a:t>
            </a:r>
            <a:endParaRPr sz="3740" dirty="0">
              <a:latin typeface="Do Hyeon"/>
              <a:ea typeface="Do Hyeon"/>
              <a:cs typeface="Do Hyeon"/>
              <a:sym typeface="Do Hyeon"/>
            </a:endParaRPr>
          </a:p>
        </p:txBody>
      </p:sp>
      <p:pic>
        <p:nvPicPr>
          <p:cNvPr id="3" name="Google Shape;158;p22" title="민석_슬픔_ex2.mp3">
            <a:hlinkClick r:id="rId6"/>
            <a:extLst>
              <a:ext uri="{FF2B5EF4-FFF2-40B4-BE49-F238E27FC236}">
                <a16:creationId xmlns:a16="http://schemas.microsoft.com/office/drawing/2014/main" id="{361AA0CC-AB1F-8A2E-4B30-7FB338514322}"/>
              </a:ext>
            </a:extLst>
          </p:cNvPr>
          <p:cNvPicPr preferRelativeResize="0"/>
          <p:nvPr/>
        </p:nvPicPr>
        <p:blipFill>
          <a:blip r:embed="rId7">
            <a:alphaModFix/>
          </a:blip>
          <a:stretch>
            <a:fillRect/>
          </a:stretch>
        </p:blipFill>
        <p:spPr>
          <a:xfrm>
            <a:off x="2858579" y="882628"/>
            <a:ext cx="457200" cy="457200"/>
          </a:xfrm>
          <a:prstGeom prst="rect">
            <a:avLst/>
          </a:prstGeom>
          <a:noFill/>
          <a:ln>
            <a:noFill/>
          </a:ln>
        </p:spPr>
      </p:pic>
      <p:sp>
        <p:nvSpPr>
          <p:cNvPr id="5" name="Google Shape;156;p22">
            <a:extLst>
              <a:ext uri="{FF2B5EF4-FFF2-40B4-BE49-F238E27FC236}">
                <a16:creationId xmlns:a16="http://schemas.microsoft.com/office/drawing/2014/main" id="{C8B09840-CA6F-CFD6-EB79-CEC7397A9E49}"/>
              </a:ext>
            </a:extLst>
          </p:cNvPr>
          <p:cNvSpPr txBox="1"/>
          <p:nvPr/>
        </p:nvSpPr>
        <p:spPr>
          <a:xfrm>
            <a:off x="4885583" y="583263"/>
            <a:ext cx="24864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b="0" i="0" u="none" strike="noStrike" cap="none" dirty="0">
                <a:solidFill>
                  <a:srgbClr val="000000"/>
                </a:solidFill>
                <a:latin typeface="Arial"/>
                <a:ea typeface="Arial"/>
                <a:cs typeface="Arial"/>
                <a:sym typeface="Arial"/>
              </a:rPr>
              <a:t>When the user clicks the button, the appropriate voice guide is played for that situation.</a:t>
            </a:r>
            <a:endParaRPr sz="1400" dirty="0">
              <a:solidFill>
                <a:schemeClr val="dk1"/>
              </a:solidFill>
              <a:latin typeface="Malgun Gothic"/>
              <a:ea typeface="Malgun Gothic"/>
              <a:cs typeface="Malgun Gothic"/>
              <a:sym typeface="Malgun Gothic"/>
            </a:endParaRPr>
          </a:p>
        </p:txBody>
      </p:sp>
      <p:sp>
        <p:nvSpPr>
          <p:cNvPr id="14" name="Google Shape;159;p22">
            <a:extLst>
              <a:ext uri="{FF2B5EF4-FFF2-40B4-BE49-F238E27FC236}">
                <a16:creationId xmlns:a16="http://schemas.microsoft.com/office/drawing/2014/main" id="{52B2C054-5113-AE73-9EB1-6F1DC3AC222B}"/>
              </a:ext>
            </a:extLst>
          </p:cNvPr>
          <p:cNvSpPr txBox="1"/>
          <p:nvPr/>
        </p:nvSpPr>
        <p:spPr>
          <a:xfrm>
            <a:off x="4831400" y="1992650"/>
            <a:ext cx="1913400" cy="1623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b="1"/>
              <a:t>Audio File Case</a:t>
            </a:r>
            <a:endParaRPr b="1"/>
          </a:p>
          <a:p>
            <a:pPr marL="0" marR="0" lvl="0" indent="0" algn="l" rtl="0">
              <a:spcBef>
                <a:spcPts val="0"/>
              </a:spcBef>
              <a:spcAft>
                <a:spcPts val="0"/>
              </a:spcAft>
              <a:buNone/>
            </a:pPr>
            <a:endParaRPr/>
          </a:p>
          <a:p>
            <a:pPr marL="0" marR="0" lvl="0" indent="0" algn="l" rtl="0">
              <a:spcBef>
                <a:spcPts val="0"/>
              </a:spcBef>
              <a:spcAft>
                <a:spcPts val="0"/>
              </a:spcAft>
              <a:buNone/>
            </a:pPr>
            <a:r>
              <a:rPr lang="ko"/>
              <a:t>happy</a:t>
            </a:r>
            <a:endParaRPr/>
          </a:p>
          <a:p>
            <a:pPr marL="0" marR="0" lvl="0" indent="0" algn="l" rtl="0">
              <a:spcBef>
                <a:spcPts val="0"/>
              </a:spcBef>
              <a:spcAft>
                <a:spcPts val="0"/>
              </a:spcAft>
              <a:buNone/>
            </a:pPr>
            <a:r>
              <a:rPr lang="ko"/>
              <a:t>sad</a:t>
            </a:r>
            <a:endParaRPr/>
          </a:p>
          <a:p>
            <a:pPr marL="0" marR="0" lvl="0" indent="0" algn="l" rtl="0">
              <a:spcBef>
                <a:spcPts val="0"/>
              </a:spcBef>
              <a:spcAft>
                <a:spcPts val="0"/>
              </a:spcAft>
              <a:buNone/>
            </a:pPr>
            <a:r>
              <a:rPr lang="ko"/>
              <a:t>surprised</a:t>
            </a:r>
            <a:endParaRPr/>
          </a:p>
          <a:p>
            <a:pPr marL="0" marR="0" lvl="0" indent="0" algn="l" rtl="0">
              <a:spcBef>
                <a:spcPts val="0"/>
              </a:spcBef>
              <a:spcAft>
                <a:spcPts val="0"/>
              </a:spcAft>
              <a:buNone/>
            </a:pPr>
            <a:r>
              <a:rPr lang="ko"/>
              <a:t>fear</a:t>
            </a:r>
            <a:endParaRPr/>
          </a:p>
          <a:p>
            <a:pPr marL="0" marR="0" lvl="0" indent="0" algn="l" rtl="0">
              <a:spcBef>
                <a:spcPts val="0"/>
              </a:spcBef>
              <a:spcAft>
                <a:spcPts val="0"/>
              </a:spcAft>
              <a:buNone/>
            </a:pPr>
            <a:r>
              <a:rPr lang="ko"/>
              <a:t>angry</a:t>
            </a: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15" name="Google Shape;160;p22">
            <a:extLst>
              <a:ext uri="{FF2B5EF4-FFF2-40B4-BE49-F238E27FC236}">
                <a16:creationId xmlns:a16="http://schemas.microsoft.com/office/drawing/2014/main" id="{A09DE898-876C-D93C-E256-A3541F450690}"/>
              </a:ext>
            </a:extLst>
          </p:cNvPr>
          <p:cNvSpPr txBox="1"/>
          <p:nvPr/>
        </p:nvSpPr>
        <p:spPr>
          <a:xfrm>
            <a:off x="6321375" y="1992650"/>
            <a:ext cx="1272300" cy="2225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r>
              <a:rPr lang="ko"/>
              <a:t>민석이</a:t>
            </a:r>
            <a:endParaRPr/>
          </a:p>
          <a:p>
            <a:pPr marL="0" marR="0" lvl="0" indent="0" algn="l" rtl="0">
              <a:spcBef>
                <a:spcPts val="0"/>
              </a:spcBef>
              <a:spcAft>
                <a:spcPts val="0"/>
              </a:spcAft>
              <a:buNone/>
            </a:pPr>
            <a:r>
              <a:rPr lang="ko"/>
              <a:t>민지</a:t>
            </a:r>
            <a:endParaRPr/>
          </a:p>
          <a:p>
            <a:pPr marL="0" marR="0" lvl="0" indent="0" algn="l" rtl="0">
              <a:spcBef>
                <a:spcPts val="0"/>
              </a:spcBef>
              <a:spcAft>
                <a:spcPts val="0"/>
              </a:spcAft>
              <a:buNone/>
            </a:pPr>
            <a:r>
              <a:rPr lang="ko"/>
              <a:t>서연이</a:t>
            </a:r>
            <a:endParaRPr/>
          </a:p>
          <a:p>
            <a:pPr marL="0" marR="0" lvl="0" indent="0" algn="l" rtl="0">
              <a:spcBef>
                <a:spcPts val="0"/>
              </a:spcBef>
              <a:spcAft>
                <a:spcPts val="0"/>
              </a:spcAft>
              <a:buNone/>
            </a:pPr>
            <a:r>
              <a:rPr lang="ko"/>
              <a:t>햇님반선생님</a:t>
            </a:r>
            <a:endParaRPr/>
          </a:p>
          <a:p>
            <a:pPr marL="0" marR="0" lvl="0" indent="0" algn="l" rtl="0">
              <a:spcBef>
                <a:spcPts val="0"/>
              </a:spcBef>
              <a:spcAft>
                <a:spcPts val="0"/>
              </a:spcAft>
              <a:buNone/>
            </a:pPr>
            <a:r>
              <a:rPr lang="ko"/>
              <a:t>달님반선생님</a:t>
            </a:r>
            <a:endParaRPr/>
          </a:p>
          <a:p>
            <a:pPr marL="0" marR="0" lvl="0" indent="0" algn="l" rtl="0">
              <a:spcBef>
                <a:spcPts val="0"/>
              </a:spcBef>
              <a:spcAft>
                <a:spcPts val="0"/>
              </a:spcAft>
              <a:buNone/>
            </a:pPr>
            <a:r>
              <a:rPr lang="ko"/>
              <a:t>튼튼반선생님</a:t>
            </a:r>
            <a:endParaRPr/>
          </a:p>
          <a:p>
            <a:pPr marL="0" marR="0" lvl="0" indent="0" algn="l" rtl="0">
              <a:spcBef>
                <a:spcPts val="0"/>
              </a:spcBef>
              <a:spcAft>
                <a:spcPts val="0"/>
              </a:spcAft>
              <a:buNone/>
            </a:pPr>
            <a:r>
              <a:rPr lang="ko"/>
              <a:t>원장선생님</a:t>
            </a: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2200" b="1">
              <a:solidFill>
                <a:schemeClr val="dk1"/>
              </a:solidFill>
              <a:latin typeface="Do Hyeon"/>
              <a:ea typeface="Do Hyeon"/>
              <a:cs typeface="Do Hyeon"/>
              <a:sym typeface="Do Hyeo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16" name="Google Shape;161;p22">
            <a:extLst>
              <a:ext uri="{FF2B5EF4-FFF2-40B4-BE49-F238E27FC236}">
                <a16:creationId xmlns:a16="http://schemas.microsoft.com/office/drawing/2014/main" id="{976B86E5-28BF-DE85-51D4-1071E08E9B99}"/>
              </a:ext>
            </a:extLst>
          </p:cNvPr>
          <p:cNvSpPr txBox="1"/>
          <p:nvPr/>
        </p:nvSpPr>
        <p:spPr>
          <a:xfrm>
            <a:off x="7940175" y="2211525"/>
            <a:ext cx="925500" cy="1623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r>
              <a:rPr lang="ko"/>
              <a:t>ex1</a:t>
            </a:r>
            <a:endParaRPr/>
          </a:p>
          <a:p>
            <a:pPr marL="0" marR="0" lvl="0" indent="0" algn="l" rtl="0">
              <a:spcBef>
                <a:spcPts val="0"/>
              </a:spcBef>
              <a:spcAft>
                <a:spcPts val="0"/>
              </a:spcAft>
              <a:buNone/>
            </a:pPr>
            <a:r>
              <a:rPr lang="ko"/>
              <a:t>ex2</a:t>
            </a:r>
            <a:endParaRPr/>
          </a:p>
          <a:p>
            <a:pPr marL="0" marR="0" lvl="0" indent="0" algn="l" rtl="0">
              <a:spcBef>
                <a:spcPts val="0"/>
              </a:spcBef>
              <a:spcAft>
                <a:spcPts val="0"/>
              </a:spcAft>
              <a:buNone/>
            </a:pPr>
            <a:r>
              <a:rPr lang="ko"/>
              <a:t>ex3</a:t>
            </a: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17" name="Google Shape;162;p22">
            <a:extLst>
              <a:ext uri="{FF2B5EF4-FFF2-40B4-BE49-F238E27FC236}">
                <a16:creationId xmlns:a16="http://schemas.microsoft.com/office/drawing/2014/main" id="{3E8D5DCE-8D19-F923-D2D6-CFACCB8DF410}"/>
              </a:ext>
            </a:extLst>
          </p:cNvPr>
          <p:cNvSpPr txBox="1"/>
          <p:nvPr/>
        </p:nvSpPr>
        <p:spPr>
          <a:xfrm>
            <a:off x="5819225" y="2397850"/>
            <a:ext cx="925500" cy="1623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r>
              <a:rPr lang="ko" sz="4500" b="1">
                <a:solidFill>
                  <a:srgbClr val="888888"/>
                </a:solidFill>
                <a:latin typeface="Do Hyeon"/>
                <a:ea typeface="Do Hyeon"/>
                <a:cs typeface="Do Hyeon"/>
                <a:sym typeface="Do Hyeon"/>
              </a:rPr>
              <a:t>X</a:t>
            </a:r>
            <a:endParaRPr sz="4500" b="1">
              <a:solidFill>
                <a:srgbClr val="888888"/>
              </a:solidFill>
              <a:latin typeface="Do Hyeon"/>
              <a:ea typeface="Do Hyeon"/>
              <a:cs typeface="Do Hyeon"/>
              <a:sym typeface="Do Hyeon"/>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18" name="Google Shape;163;p22">
            <a:extLst>
              <a:ext uri="{FF2B5EF4-FFF2-40B4-BE49-F238E27FC236}">
                <a16:creationId xmlns:a16="http://schemas.microsoft.com/office/drawing/2014/main" id="{46B2E523-F009-ED9C-823E-94125F9CFB86}"/>
              </a:ext>
            </a:extLst>
          </p:cNvPr>
          <p:cNvSpPr txBox="1"/>
          <p:nvPr/>
        </p:nvSpPr>
        <p:spPr>
          <a:xfrm>
            <a:off x="7503725" y="2397850"/>
            <a:ext cx="925500" cy="1623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r>
              <a:rPr lang="ko" sz="4500" b="1">
                <a:solidFill>
                  <a:srgbClr val="888888"/>
                </a:solidFill>
                <a:latin typeface="Do Hyeon"/>
                <a:ea typeface="Do Hyeon"/>
                <a:cs typeface="Do Hyeon"/>
                <a:sym typeface="Do Hyeon"/>
              </a:rPr>
              <a:t>X</a:t>
            </a:r>
            <a:endParaRPr sz="4500" b="1">
              <a:solidFill>
                <a:srgbClr val="888888"/>
              </a:solidFill>
              <a:latin typeface="Do Hyeon"/>
              <a:ea typeface="Do Hyeon"/>
              <a:cs typeface="Do Hyeon"/>
              <a:sym typeface="Do Hyeon"/>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19" name="Google Shape;164;p22">
            <a:extLst>
              <a:ext uri="{FF2B5EF4-FFF2-40B4-BE49-F238E27FC236}">
                <a16:creationId xmlns:a16="http://schemas.microsoft.com/office/drawing/2014/main" id="{76B6A0D8-D8F8-7659-B0E0-6D724A1254F0}"/>
              </a:ext>
            </a:extLst>
          </p:cNvPr>
          <p:cNvSpPr/>
          <p:nvPr/>
        </p:nvSpPr>
        <p:spPr>
          <a:xfrm>
            <a:off x="4756225" y="2290150"/>
            <a:ext cx="3891300" cy="1838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p22">
            <a:extLst>
              <a:ext uri="{FF2B5EF4-FFF2-40B4-BE49-F238E27FC236}">
                <a16:creationId xmlns:a16="http://schemas.microsoft.com/office/drawing/2014/main" id="{1BB2AA46-665E-3AA3-B618-906270799016}"/>
              </a:ext>
            </a:extLst>
          </p:cNvPr>
          <p:cNvSpPr/>
          <p:nvPr/>
        </p:nvSpPr>
        <p:spPr>
          <a:xfrm>
            <a:off x="5688675" y="4217700"/>
            <a:ext cx="880200" cy="457200"/>
          </a:xfrm>
          <a:prstGeom prst="rightArrow">
            <a:avLst>
              <a:gd name="adj1" fmla="val 50000"/>
              <a:gd name="adj2" fmla="val 50000"/>
            </a:avLst>
          </a:pr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6;p22">
            <a:extLst>
              <a:ext uri="{FF2B5EF4-FFF2-40B4-BE49-F238E27FC236}">
                <a16:creationId xmlns:a16="http://schemas.microsoft.com/office/drawing/2014/main" id="{8FD4E880-53C8-6618-2FF8-E0F258F28B78}"/>
              </a:ext>
            </a:extLst>
          </p:cNvPr>
          <p:cNvSpPr txBox="1"/>
          <p:nvPr/>
        </p:nvSpPr>
        <p:spPr>
          <a:xfrm>
            <a:off x="6690000" y="41847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200">
                <a:solidFill>
                  <a:schemeClr val="dk1"/>
                </a:solidFill>
                <a:latin typeface="Do Hyeon"/>
                <a:ea typeface="Do Hyeon"/>
                <a:cs typeface="Do Hyeon"/>
                <a:sym typeface="Do Hyeon"/>
              </a:rPr>
              <a:t>total 105 case</a:t>
            </a:r>
            <a:endParaRPr/>
          </a:p>
        </p:txBody>
      </p:sp>
    </p:spTree>
    <p:extLst>
      <p:ext uri="{BB962C8B-B14F-4D97-AF65-F5344CB8AC3E}">
        <p14:creationId xmlns:p14="http://schemas.microsoft.com/office/powerpoint/2010/main" val="336644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873</Words>
  <Application>Microsoft Office PowerPoint</Application>
  <PresentationFormat>화면 슬라이드 쇼(16:9)</PresentationFormat>
  <Paragraphs>176</Paragraphs>
  <Slides>15</Slides>
  <Notes>14</Notes>
  <HiddenSlides>0</HiddenSlides>
  <MMClips>2</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15</vt:i4>
      </vt:variant>
    </vt:vector>
  </HeadingPairs>
  <TitlesOfParts>
    <vt:vector size="22" baseType="lpstr">
      <vt:lpstr>Do Hyeon</vt:lpstr>
      <vt:lpstr>Open Sans</vt:lpstr>
      <vt:lpstr>Microsoft Yahei</vt:lpstr>
      <vt:lpstr>PT Sans Narrow</vt:lpstr>
      <vt:lpstr>Arial</vt:lpstr>
      <vt:lpstr>Malgun Gothic</vt:lpstr>
      <vt:lpstr>Tropic</vt:lpstr>
      <vt:lpstr>자폐아동의 사회성발달 학습을 위한  프로그램 개발</vt:lpstr>
      <vt:lpstr>Front-end  / DB</vt:lpstr>
      <vt:lpstr>Setting(설정)</vt:lpstr>
      <vt:lpstr>칭찬나무방</vt:lpstr>
      <vt:lpstr>노래 보상방</vt:lpstr>
      <vt:lpstr>간식 보상방</vt:lpstr>
      <vt:lpstr>간식 보상방</vt:lpstr>
      <vt:lpstr>PowerPoint 프레젠테이션</vt:lpstr>
      <vt:lpstr>감정 놀이방</vt:lpstr>
      <vt:lpstr>행동 놀이방 DataSet</vt:lpstr>
      <vt:lpstr>Server</vt:lpstr>
      <vt:lpstr>Overview</vt:lpstr>
      <vt:lpstr>PowerPoint 프레젠테이션</vt:lpstr>
      <vt:lpstr>New Problems</vt:lpstr>
      <vt:lpstr>Make Server on AWS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자폐아동의 사회성발달 학습을 위한  프로그램 개발</dc:title>
  <cp:lastModifiedBy>김지원</cp:lastModifiedBy>
  <cp:revision>2</cp:revision>
  <dcterms:modified xsi:type="dcterms:W3CDTF">2023-05-26T03:14:00Z</dcterms:modified>
</cp:coreProperties>
</file>